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7" r:id="rId5"/>
    <p:sldId id="352" r:id="rId6"/>
    <p:sldId id="360" r:id="rId7"/>
    <p:sldId id="369" r:id="rId8"/>
    <p:sldId id="388" r:id="rId9"/>
    <p:sldId id="361" r:id="rId10"/>
    <p:sldId id="340" r:id="rId11"/>
  </p:sldIdLst>
  <p:sldSz cx="9144000" cy="6858000" type="letter"/>
  <p:notesSz cx="7010400" cy="9296400"/>
  <p:defaultTextStyle>
    <a:defPPr>
      <a:defRPr lang="es-E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0441137-8518-4D67-9BD8-228A66B0FA20}">
          <p14:sldIdLst>
            <p14:sldId id="257"/>
          </p14:sldIdLst>
        </p14:section>
        <p14:section name="Sección sin título" id="{C0B571E2-38DA-4842-A761-C08CF8B62A5F}">
          <p14:sldIdLst>
            <p14:sldId id="352"/>
            <p14:sldId id="360"/>
            <p14:sldId id="369"/>
            <p14:sldId id="388"/>
            <p14:sldId id="361"/>
            <p14:sldId id="3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32" autoAdjust="0"/>
    <p:restoredTop sz="98058" autoAdjust="0"/>
  </p:normalViewPr>
  <p:slideViewPr>
    <p:cSldViewPr snapToGrid="0" snapToObjects="1">
      <p:cViewPr varScale="1">
        <p:scale>
          <a:sx n="114" d="100"/>
          <a:sy n="114" d="100"/>
        </p:scale>
        <p:origin x="115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8" d="100"/>
        <a:sy n="188" d="100"/>
      </p:scale>
      <p:origin x="0" y="98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1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5341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B55264-3A70-47FC-AB12-3D5467FD27E4}" type="datetimeFigureOut">
              <a:rPr lang="es-MX"/>
              <a:pPr>
                <a:defRPr/>
              </a:pPr>
              <a:t>05/03/2024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D0C94F3F-191A-4273-90B0-E9A055ED6C4D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910873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604" cy="46534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159" y="1"/>
            <a:ext cx="3038604" cy="46534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fld id="{9D07556F-E279-4140-9B56-0D834ED76374}" type="datetimeFigureOut">
              <a:rPr lang="en-US"/>
              <a:pPr>
                <a:defRPr/>
              </a:pPr>
              <a:t>3/5/2024</a:t>
            </a:fld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14" y="4415531"/>
            <a:ext cx="5608975" cy="418360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573"/>
            <a:ext cx="3038604" cy="4653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159" y="8829573"/>
            <a:ext cx="3038604" cy="4653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entury Gothic" pitchFamily="34" charset="0"/>
              </a:defRPr>
            </a:lvl1pPr>
          </a:lstStyle>
          <a:p>
            <a:fld id="{EF48CDDB-3459-4253-8F81-38F3C7CFA8C4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564517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4169311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62AE82A9-B02F-45DB-9F02-4162DBB41F31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55032-14C8-4598-946E-C991FC6CED0B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3B8E5779-6C89-4874-82BD-A6E8B448812A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9C200-5D8C-404D-9FF8-1D0FCD4C0DFC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A5DD37E5-C300-4827-8DE8-F97A98D4E688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8101FB56-60E9-4D40-BBAC-A8CFD2FAAB80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186796D3-526F-45EE-8AF1-3DE72A3C03E0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931C0BC2-F90D-4D40-9C52-267A39996393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CE301-B82D-451F-BD59-A4511F6B12C5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AFB07A9E-07AD-427A-A0E6-5F4152796EDB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98983-3AAC-45D0-86A0-EC9EDC07975D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2D483CE4-A2AF-4945-9553-F0541A8146E3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79512-7ABF-493D-AE07-C9AFF30B4EC7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s-ES_tradnl" noProof="0" dirty="0"/>
              <a:t>Arrastre la imagen al marcador de posición o haga clic en el icono para agregar</a:t>
            </a:r>
            <a:endParaRPr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E1F460A9-0CD1-45CB-B5A0-1457EA087E48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C424E6B4-F027-4874-9F22-9FD1FF94A3E7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181D5-5A21-478D-B7EE-1228C07A402E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902D512C-A7AA-453A-AD2E-1006DEE4AD50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03C9E-E402-4FB0-9E8F-A5F0F2C856D5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1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3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4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5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17814E46-6FB7-4B2D-959B-04A273C65CE4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BBE60-784E-46D0-A255-6D9E5E957A88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62335050-BF95-475F-9A72-0BEF4974C976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0EBB9-5EF9-4331-BFC9-86AB96252D4F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30B10C36-6D2F-416D-9C93-6314D5F5E55F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0099E-5B45-4DB3-BE14-E6005574D691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6759CF2C-E954-4A05-A8F1-8D59C546C208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EB412-B228-4444-A944-333A1444918A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123950"/>
            <a:ext cx="8913813" cy="914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11887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/>
              <a:t>Clic para editar título</a:t>
            </a:r>
            <a:endParaRPr lang="es-MX" altLang="es-MX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4425" y="2595563"/>
            <a:ext cx="7610475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 dirty="0"/>
              <a:t>Haga clic para modificar el estilo de texto del patrón</a:t>
            </a:r>
          </a:p>
          <a:p>
            <a:pPr lvl="1"/>
            <a:r>
              <a:rPr lang="es-ES_tradnl" altLang="es-MX" dirty="0"/>
              <a:t>Segundo nivel</a:t>
            </a:r>
          </a:p>
          <a:p>
            <a:pPr lvl="2"/>
            <a:r>
              <a:rPr lang="es-ES_tradnl" altLang="es-MX" dirty="0"/>
              <a:t>Tercer nivel</a:t>
            </a:r>
          </a:p>
          <a:p>
            <a:pPr lvl="3"/>
            <a:r>
              <a:rPr lang="es-ES_tradnl" altLang="es-MX" dirty="0"/>
              <a:t>Cuarto nivel</a:t>
            </a:r>
          </a:p>
          <a:p>
            <a:pPr lvl="4"/>
            <a:r>
              <a:rPr lang="es-ES_tradnl" altLang="es-MX" dirty="0"/>
              <a:t>Quinto nivel</a:t>
            </a:r>
            <a:endParaRPr lang="es-MX" altLang="es-MX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595959"/>
                </a:solidFill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fld id="{41D2BC23-E6CE-4029-80E3-DF5D4380ABB7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595959"/>
                </a:solidFill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595959"/>
                </a:solidFill>
                <a:latin typeface="Century Gothic" pitchFamily="34" charset="0"/>
              </a:defRPr>
            </a:lvl1pPr>
          </a:lstStyle>
          <a:p>
            <a:fld id="{F99D1C47-FC9C-4A4F-9DB7-BF7BAEEB2DC6}" type="slidenum">
              <a:rPr lang="en-US" altLang="es-MX"/>
              <a:pPr/>
              <a:t>‹#›</a:t>
            </a:fld>
            <a:endParaRPr lang="en-US" altLang="es-MX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5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675438"/>
            <a:ext cx="7999413" cy="182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dirty="0">
              <a:solidFill>
                <a:prstClr val="white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28894" y="6340844"/>
            <a:ext cx="561254" cy="51715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590148" y="6357304"/>
            <a:ext cx="853440" cy="3109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6" r:id="rId1"/>
    <p:sldLayoutId id="2147484397" r:id="rId2"/>
    <p:sldLayoutId id="2147484398" r:id="rId3"/>
    <p:sldLayoutId id="2147484399" r:id="rId4"/>
    <p:sldLayoutId id="2147484400" r:id="rId5"/>
    <p:sldLayoutId id="2147484401" r:id="rId6"/>
    <p:sldLayoutId id="2147484402" r:id="rId7"/>
    <p:sldLayoutId id="2147484403" r:id="rId8"/>
    <p:sldLayoutId id="2147484404" r:id="rId9"/>
    <p:sldLayoutId id="2147484405" r:id="rId10"/>
    <p:sldLayoutId id="2147484406" r:id="rId11"/>
    <p:sldLayoutId id="2147484407" r:id="rId12"/>
    <p:sldLayoutId id="2147484408" r:id="rId13"/>
    <p:sldLayoutId id="2147484409" r:id="rId14"/>
    <p:sldLayoutId id="2147484410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68280D"/>
        </a:buClr>
        <a:buFont typeface="Wingdings 2" pitchFamily="18" charset="2"/>
        <a:buChar char="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68280D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mvaldes@avmlaw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MX" sz="3200" dirty="0">
                <a:cs typeface="Arial" panose="020B0604020202020204" pitchFamily="34" charset="0"/>
              </a:rPr>
              <a:t>“</a:t>
            </a:r>
            <a:r>
              <a:rPr lang="en-US" altLang="es-MX" sz="3200" dirty="0">
                <a:cs typeface="Arial" panose="020B0604020202020204" pitchFamily="34" charset="0"/>
              </a:rPr>
              <a:t>Doing Business in Mexico</a:t>
            </a:r>
            <a:r>
              <a:rPr lang="es-ES" altLang="es-MX" sz="3200" dirty="0">
                <a:cs typeface="Arial" panose="020B0604020202020204" pitchFamily="34" charset="0"/>
              </a:rPr>
              <a:t>”</a:t>
            </a:r>
          </a:p>
        </p:txBody>
      </p:sp>
      <p:sp>
        <p:nvSpPr>
          <p:cNvPr id="9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s-ES" dirty="0"/>
              <a:t>2024</a:t>
            </a:r>
          </a:p>
        </p:txBody>
      </p:sp>
      <p:sp>
        <p:nvSpPr>
          <p:cNvPr id="19461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4199CD-A50E-4F8D-BF7C-DF6F54C4794E}" type="slidenum">
              <a:rPr lang="en-US" altLang="es-MX"/>
              <a:pPr/>
              <a:t>1</a:t>
            </a:fld>
            <a:endParaRPr lang="en-US" altLang="es-MX"/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786518"/>
            <a:ext cx="2071687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1277" y="1175410"/>
            <a:ext cx="2720306" cy="99129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122971" y="1460401"/>
            <a:ext cx="2669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  <a:cs typeface="Arial" panose="020B0604020202020204" pitchFamily="34" charset="0"/>
              </a:rPr>
              <a:t>IN ASSOCIATION WITH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2849"/>
            <a:ext cx="8913813" cy="932188"/>
          </a:xfrm>
        </p:spPr>
        <p:txBody>
          <a:bodyPr>
            <a:noAutofit/>
          </a:bodyPr>
          <a:lstStyle/>
          <a:p>
            <a:r>
              <a:rPr lang="es-MX" sz="2000" b="1" cap="all" dirty="0">
                <a:cs typeface="Arial" panose="020B0604020202020204" pitchFamily="34" charset="0"/>
              </a:rPr>
              <a:t>STEPS to </a:t>
            </a:r>
            <a:r>
              <a:rPr lang="es-MX" sz="2000" b="1" cap="all" dirty="0" err="1">
                <a:cs typeface="Arial" panose="020B0604020202020204" pitchFamily="34" charset="0"/>
              </a:rPr>
              <a:t>Incorporate</a:t>
            </a:r>
            <a:r>
              <a:rPr lang="es-MX" sz="2000" b="1" cap="all" dirty="0">
                <a:cs typeface="Arial" panose="020B0604020202020204" pitchFamily="34" charset="0"/>
              </a:rPr>
              <a:t> a Local/</a:t>
            </a:r>
            <a:r>
              <a:rPr lang="es-MX" sz="2000" b="1" cap="all" dirty="0" err="1">
                <a:cs typeface="Arial" panose="020B0604020202020204" pitchFamily="34" charset="0"/>
              </a:rPr>
              <a:t>Mexican</a:t>
            </a:r>
            <a:r>
              <a:rPr lang="es-MX" sz="2000" b="1" cap="all" dirty="0">
                <a:cs typeface="Arial" panose="020B0604020202020204" pitchFamily="34" charset="0"/>
              </a:rPr>
              <a:t> Company </a:t>
            </a:r>
            <a:r>
              <a:rPr lang="es-MX" sz="2000" b="1" cap="all" dirty="0" err="1">
                <a:cs typeface="Arial" panose="020B0604020202020204" pitchFamily="34" charset="0"/>
              </a:rPr>
              <a:t>with</a:t>
            </a:r>
            <a:r>
              <a:rPr lang="es-MX" sz="2000" b="1" cap="all" dirty="0">
                <a:cs typeface="Arial" panose="020B0604020202020204" pitchFamily="34" charset="0"/>
              </a:rPr>
              <a:t> </a:t>
            </a:r>
            <a:r>
              <a:rPr lang="es-MX" sz="2000" b="1" cap="all" dirty="0" err="1">
                <a:cs typeface="Arial" panose="020B0604020202020204" pitchFamily="34" charset="0"/>
              </a:rPr>
              <a:t>Foreign</a:t>
            </a:r>
            <a:r>
              <a:rPr lang="es-MX" sz="2000" b="1" cap="all" dirty="0">
                <a:cs typeface="Arial" panose="020B0604020202020204" pitchFamily="34" charset="0"/>
              </a:rPr>
              <a:t> </a:t>
            </a:r>
            <a:r>
              <a:rPr lang="es-MX" sz="2000" b="1" cap="all" dirty="0" err="1">
                <a:cs typeface="Arial" panose="020B0604020202020204" pitchFamily="34" charset="0"/>
              </a:rPr>
              <a:t>Investors</a:t>
            </a:r>
            <a:r>
              <a:rPr lang="es-MX" sz="2000" b="1" cap="all" dirty="0">
                <a:cs typeface="Arial" panose="020B0604020202020204" pitchFamily="34" charset="0"/>
              </a:rPr>
              <a:t>.</a:t>
            </a:r>
            <a:r>
              <a:rPr lang="es-MX" sz="2400" cap="all" dirty="0">
                <a:cs typeface="Arial" panose="020B0604020202020204" pitchFamily="34" charset="0"/>
              </a:rPr>
              <a:t>	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ES" sz="2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90152" y="2743200"/>
            <a:ext cx="8950817" cy="386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290381" y="2108102"/>
            <a:ext cx="828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err="1"/>
              <a:t>Step</a:t>
            </a:r>
            <a:r>
              <a:rPr lang="es-MX" sz="1600" b="1" dirty="0"/>
              <a:t> 1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7326" y="3677168"/>
            <a:ext cx="1421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err="1"/>
              <a:t>Select</a:t>
            </a:r>
            <a:r>
              <a:rPr lang="es-MX" sz="1100" dirty="0"/>
              <a:t> </a:t>
            </a:r>
            <a:r>
              <a:rPr lang="es-MX" sz="1100" dirty="0" err="1"/>
              <a:t>Type</a:t>
            </a:r>
            <a:r>
              <a:rPr lang="es-MX" sz="1100" dirty="0"/>
              <a:t> of Company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080887" y="2108102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727840" y="2528567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H="1">
            <a:off x="1654539" y="2529955"/>
            <a:ext cx="1" cy="20492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776605" y="4594351"/>
            <a:ext cx="168713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NewCo´s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Corporate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526813" y="2123084"/>
            <a:ext cx="804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Conector recto de flecha 18"/>
          <p:cNvCxnSpPr/>
          <p:nvPr/>
        </p:nvCxnSpPr>
        <p:spPr>
          <a:xfrm flipH="1">
            <a:off x="2955736" y="2560108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2123334" y="3694104"/>
            <a:ext cx="168713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Drafting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Charter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Bylaws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Granting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of a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Attorney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(Proxy)** 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And KYC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Notary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Publics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file**</a:t>
            </a:r>
          </a:p>
          <a:p>
            <a:pPr algn="ctr"/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364592" y="2881627"/>
            <a:ext cx="1687133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3764475" y="2123603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</p:txBody>
      </p:sp>
      <p:cxnSp>
        <p:nvCxnSpPr>
          <p:cNvPr id="25" name="Conector recto de flecha 24"/>
          <p:cNvCxnSpPr/>
          <p:nvPr/>
        </p:nvCxnSpPr>
        <p:spPr>
          <a:xfrm flipH="1">
            <a:off x="5879957" y="2541028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uadroTexto 25"/>
          <p:cNvSpPr txBox="1"/>
          <p:nvPr/>
        </p:nvSpPr>
        <p:spPr>
          <a:xfrm>
            <a:off x="3445642" y="4612363"/>
            <a:ext cx="1886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Formalization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Incorporation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Charter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Notary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4363664" y="2847436"/>
            <a:ext cx="1146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6975403" y="2128587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6701106" y="4612586"/>
            <a:ext cx="168713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Registration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NewCo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Registry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of Commerce and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Foreign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Registry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Office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121671" y="5357645"/>
            <a:ext cx="6956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i="1" dirty="0"/>
              <a:t>*</a:t>
            </a:r>
            <a:r>
              <a:rPr lang="en-US" sz="1200" b="1" i="1" dirty="0"/>
              <a:t>Estimated times may vary. In our experience takes up to 5 to 7 weeks approximately.</a:t>
            </a:r>
          </a:p>
          <a:p>
            <a:pPr algn="just"/>
            <a:r>
              <a:rPr lang="en-US" sz="1200" i="1" dirty="0"/>
              <a:t>** This step may be avoided in the event that the shareholder/partner appears before the Notary Public in Mexico (in case of individuals). </a:t>
            </a:r>
          </a:p>
          <a:p>
            <a:pPr algn="just"/>
            <a:r>
              <a:rPr lang="en-US" sz="1200" i="1" dirty="0"/>
              <a:t>*** In case that shareholders/partners of the Mexican entity are companies, the Notary Public will request information for the beneficiary controller (individual(s)).</a:t>
            </a:r>
            <a:endParaRPr lang="es-MX" sz="1200" i="1" dirty="0"/>
          </a:p>
        </p:txBody>
      </p:sp>
      <p:sp>
        <p:nvSpPr>
          <p:cNvPr id="33" name="CuadroTexto 32"/>
          <p:cNvSpPr txBox="1"/>
          <p:nvPr/>
        </p:nvSpPr>
        <p:spPr>
          <a:xfrm>
            <a:off x="2756218" y="2849521"/>
            <a:ext cx="16871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5097135" y="3645261"/>
            <a:ext cx="16871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Filing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ID and Electronic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Signature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(local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and legal representative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6250039" y="2905533"/>
            <a:ext cx="1146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cxnSp>
        <p:nvCxnSpPr>
          <p:cNvPr id="40" name="Conector recto de flecha 39"/>
          <p:cNvCxnSpPr/>
          <p:nvPr/>
        </p:nvCxnSpPr>
        <p:spPr>
          <a:xfrm flipH="1">
            <a:off x="4336731" y="2528567"/>
            <a:ext cx="1" cy="20492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uadroTexto 43"/>
          <p:cNvSpPr txBox="1"/>
          <p:nvPr/>
        </p:nvSpPr>
        <p:spPr>
          <a:xfrm>
            <a:off x="5322589" y="2135267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</a:p>
        </p:txBody>
      </p:sp>
      <p:cxnSp>
        <p:nvCxnSpPr>
          <p:cNvPr id="45" name="Conector recto de flecha 44"/>
          <p:cNvCxnSpPr/>
          <p:nvPr/>
        </p:nvCxnSpPr>
        <p:spPr>
          <a:xfrm flipH="1">
            <a:off x="7544672" y="2531165"/>
            <a:ext cx="1" cy="20492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CuadroTexto 45"/>
          <p:cNvSpPr txBox="1"/>
          <p:nvPr/>
        </p:nvSpPr>
        <p:spPr>
          <a:xfrm>
            <a:off x="7666036" y="2906280"/>
            <a:ext cx="1146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5-10 </a:t>
            </a:r>
            <a:r>
              <a:rPr lang="es-MX" sz="1050" dirty="0" err="1"/>
              <a:t>business</a:t>
            </a:r>
            <a:r>
              <a:rPr lang="es-MX" sz="1050" dirty="0"/>
              <a:t> </a:t>
            </a:r>
          </a:p>
          <a:p>
            <a:pPr algn="ctr"/>
            <a:r>
              <a:rPr lang="es-MX" sz="1050" dirty="0" err="1"/>
              <a:t>days</a:t>
            </a:r>
            <a:r>
              <a:rPr lang="es-MX" sz="105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98738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2849"/>
            <a:ext cx="8913813" cy="932188"/>
          </a:xfrm>
        </p:spPr>
        <p:txBody>
          <a:bodyPr>
            <a:noAutofit/>
          </a:bodyPr>
          <a:lstStyle/>
          <a:p>
            <a:r>
              <a:rPr lang="es-MX" sz="2000" b="1" cap="all" dirty="0" err="1"/>
              <a:t>Purchase</a:t>
            </a:r>
            <a:r>
              <a:rPr lang="es-MX" sz="2000" b="1" cap="all" dirty="0"/>
              <a:t> OR LEASE of a REAL ESTATE PROPERTY </a:t>
            </a:r>
            <a:r>
              <a:rPr lang="es-MX" sz="2400" dirty="0"/>
              <a:t>© </a:t>
            </a:r>
            <a:r>
              <a:rPr lang="es-MX" sz="2400" cap="all" dirty="0"/>
              <a:t>	</a:t>
            </a:r>
            <a:r>
              <a:rPr lang="es-MX" sz="2400" dirty="0"/>
              <a:t>	</a:t>
            </a:r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90152" y="2743200"/>
            <a:ext cx="8950817" cy="386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206676" y="2108102"/>
            <a:ext cx="828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err="1"/>
              <a:t>Step</a:t>
            </a:r>
            <a:r>
              <a:rPr lang="es-MX" sz="1600" b="1" dirty="0"/>
              <a:t> 1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857597" y="3843724"/>
            <a:ext cx="156851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Due Diligence: </a:t>
            </a:r>
          </a:p>
          <a:p>
            <a:pPr marL="171450" indent="-171450" algn="ctr">
              <a:buFontTx/>
              <a:buChar char="-"/>
            </a:pPr>
            <a:r>
              <a:rPr lang="en-US" sz="1100" dirty="0"/>
              <a:t>Property Title (Title Chain Property) </a:t>
            </a:r>
          </a:p>
          <a:p>
            <a:pPr marL="171450" indent="-171450" algn="ctr">
              <a:buFontTx/>
              <a:buChar char="-"/>
            </a:pPr>
            <a:r>
              <a:rPr lang="en-US" sz="1100" dirty="0"/>
              <a:t>No encumbrance certificate.</a:t>
            </a:r>
          </a:p>
          <a:p>
            <a:pPr marL="171450" indent="-171450" algn="ctr">
              <a:buFontTx/>
              <a:buChar char="-"/>
            </a:pPr>
            <a:r>
              <a:rPr lang="en-US" sz="1100" dirty="0"/>
              <a:t>Tax property duly paid.</a:t>
            </a:r>
          </a:p>
          <a:p>
            <a:pPr marL="171450" indent="-171450" algn="ctr">
              <a:buFontTx/>
              <a:buChar char="-"/>
            </a:pPr>
            <a:r>
              <a:rPr lang="en-US" sz="1100" dirty="0"/>
              <a:t>Utilities duly paid.</a:t>
            </a:r>
          </a:p>
          <a:p>
            <a:pPr marL="171450" indent="-171450" algn="ctr">
              <a:buFontTx/>
              <a:buChar char="-"/>
            </a:pPr>
            <a:r>
              <a:rPr lang="en-US" sz="1100" dirty="0"/>
              <a:t>Zoning Permit.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035221" y="2108102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err="1"/>
              <a:t>Step</a:t>
            </a:r>
            <a:r>
              <a:rPr lang="es-MX" sz="1600" b="1" dirty="0"/>
              <a:t> 2</a:t>
            </a:r>
          </a:p>
        </p:txBody>
      </p:sp>
      <p:cxnSp>
        <p:nvCxnSpPr>
          <p:cNvPr id="13" name="Conector recto de flecha 12"/>
          <p:cNvCxnSpPr>
            <a:endCxn id="34" idx="0"/>
          </p:cNvCxnSpPr>
          <p:nvPr/>
        </p:nvCxnSpPr>
        <p:spPr>
          <a:xfrm>
            <a:off x="569983" y="2528567"/>
            <a:ext cx="0" cy="251549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H="1">
            <a:off x="1543755" y="2529955"/>
            <a:ext cx="2" cy="134395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2310696" y="2106493"/>
            <a:ext cx="804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err="1"/>
              <a:t>Step</a:t>
            </a:r>
            <a:r>
              <a:rPr lang="es-MX" sz="1400" b="1" dirty="0"/>
              <a:t> </a:t>
            </a:r>
            <a:r>
              <a:rPr lang="es-MX" sz="1600" b="1" dirty="0"/>
              <a:t>3</a:t>
            </a:r>
            <a:endParaRPr lang="es-MX" sz="1400" b="1" dirty="0"/>
          </a:p>
        </p:txBody>
      </p:sp>
      <p:cxnSp>
        <p:nvCxnSpPr>
          <p:cNvPr id="19" name="Conector recto de flecha 18"/>
          <p:cNvCxnSpPr/>
          <p:nvPr/>
        </p:nvCxnSpPr>
        <p:spPr>
          <a:xfrm flipH="1">
            <a:off x="2781845" y="2560108"/>
            <a:ext cx="1" cy="108161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1938279" y="3707017"/>
            <a:ext cx="16871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err="1"/>
              <a:t>Inspection</a:t>
            </a:r>
            <a:r>
              <a:rPr lang="es-MX" sz="1100" dirty="0"/>
              <a:t> </a:t>
            </a:r>
            <a:r>
              <a:rPr lang="es-MX" sz="1100" dirty="0" err="1"/>
              <a:t>to</a:t>
            </a:r>
            <a:r>
              <a:rPr lang="es-MX" sz="1100" dirty="0"/>
              <a:t> </a:t>
            </a:r>
            <a:r>
              <a:rPr lang="es-MX" sz="1100" dirty="0" err="1"/>
              <a:t>the</a:t>
            </a:r>
            <a:r>
              <a:rPr lang="es-MX" sz="1100" dirty="0"/>
              <a:t> </a:t>
            </a:r>
            <a:r>
              <a:rPr lang="es-MX" sz="1100" dirty="0" err="1"/>
              <a:t>property</a:t>
            </a:r>
            <a:endParaRPr lang="es-MX" sz="1100" dirty="0"/>
          </a:p>
        </p:txBody>
      </p:sp>
      <p:sp>
        <p:nvSpPr>
          <p:cNvPr id="24" name="CuadroTexto 23"/>
          <p:cNvSpPr txBox="1"/>
          <p:nvPr/>
        </p:nvSpPr>
        <p:spPr>
          <a:xfrm>
            <a:off x="3451541" y="2123603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err="1"/>
              <a:t>Step</a:t>
            </a:r>
            <a:r>
              <a:rPr lang="es-MX" sz="1600" b="1" dirty="0"/>
              <a:t> 4</a:t>
            </a:r>
          </a:p>
        </p:txBody>
      </p:sp>
      <p:cxnSp>
        <p:nvCxnSpPr>
          <p:cNvPr id="25" name="Conector recto de flecha 24"/>
          <p:cNvCxnSpPr>
            <a:stCxn id="44" idx="2"/>
          </p:cNvCxnSpPr>
          <p:nvPr/>
        </p:nvCxnSpPr>
        <p:spPr>
          <a:xfrm flipH="1">
            <a:off x="5157994" y="2420998"/>
            <a:ext cx="8653" cy="10521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uadroTexto 27"/>
          <p:cNvSpPr txBox="1"/>
          <p:nvPr/>
        </p:nvSpPr>
        <p:spPr>
          <a:xfrm>
            <a:off x="5909221" y="2134997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err="1"/>
              <a:t>Step</a:t>
            </a:r>
            <a:r>
              <a:rPr lang="es-MX" sz="1600" b="1" dirty="0"/>
              <a:t> 6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6557138" y="3639383"/>
            <a:ext cx="168713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err="1"/>
              <a:t>Register</a:t>
            </a:r>
            <a:r>
              <a:rPr lang="es-MX" sz="1100" dirty="0"/>
              <a:t> </a:t>
            </a:r>
            <a:r>
              <a:rPr lang="es-MX" sz="1100" dirty="0" err="1"/>
              <a:t>the</a:t>
            </a:r>
            <a:r>
              <a:rPr lang="es-MX" sz="1100" dirty="0"/>
              <a:t> </a:t>
            </a:r>
            <a:r>
              <a:rPr lang="es-MX" sz="1100" dirty="0" err="1"/>
              <a:t>purchase</a:t>
            </a:r>
            <a:r>
              <a:rPr lang="es-MX" sz="1100" dirty="0"/>
              <a:t> </a:t>
            </a:r>
            <a:r>
              <a:rPr lang="es-MX" sz="1100" dirty="0" err="1"/>
              <a:t>of</a:t>
            </a:r>
            <a:r>
              <a:rPr lang="es-MX" sz="1100" dirty="0"/>
              <a:t> real estate </a:t>
            </a:r>
            <a:r>
              <a:rPr lang="es-MX" sz="1100" dirty="0" err="1"/>
              <a:t>property</a:t>
            </a:r>
            <a:r>
              <a:rPr lang="es-MX" sz="1100" dirty="0"/>
              <a:t> </a:t>
            </a:r>
            <a:r>
              <a:rPr lang="es-MX" sz="1100" dirty="0" err="1"/>
              <a:t>agreement</a:t>
            </a:r>
            <a:r>
              <a:rPr lang="es-MX" sz="1100" dirty="0"/>
              <a:t> </a:t>
            </a:r>
            <a:r>
              <a:rPr lang="es-MX" sz="1100" dirty="0" err="1"/>
              <a:t>before</a:t>
            </a:r>
            <a:r>
              <a:rPr lang="es-MX" sz="1100" dirty="0"/>
              <a:t> </a:t>
            </a:r>
            <a:r>
              <a:rPr lang="es-MX" sz="1100" dirty="0" err="1"/>
              <a:t>the</a:t>
            </a:r>
            <a:r>
              <a:rPr lang="es-MX" sz="1100" dirty="0"/>
              <a:t> </a:t>
            </a:r>
            <a:r>
              <a:rPr lang="es-MX" sz="1100" dirty="0" err="1"/>
              <a:t>Public</a:t>
            </a:r>
            <a:r>
              <a:rPr lang="es-MX" sz="1100" dirty="0"/>
              <a:t> </a:t>
            </a:r>
            <a:r>
              <a:rPr lang="es-MX" sz="1100" dirty="0" err="1"/>
              <a:t>Registry</a:t>
            </a:r>
            <a:r>
              <a:rPr lang="es-MX" sz="1100" dirty="0"/>
              <a:t> of </a:t>
            </a:r>
            <a:r>
              <a:rPr lang="es-MX" sz="1100" dirty="0" err="1"/>
              <a:t>Property</a:t>
            </a:r>
            <a:r>
              <a:rPr lang="es-MX" sz="1100" dirty="0"/>
              <a:t>.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6946200" y="2154021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err="1"/>
              <a:t>Step</a:t>
            </a:r>
            <a:r>
              <a:rPr lang="es-MX" sz="1600" b="1" dirty="0"/>
              <a:t> 7</a:t>
            </a:r>
          </a:p>
        </p:txBody>
      </p:sp>
      <p:cxnSp>
        <p:nvCxnSpPr>
          <p:cNvPr id="36" name="Conector recto de flecha 35"/>
          <p:cNvCxnSpPr/>
          <p:nvPr/>
        </p:nvCxnSpPr>
        <p:spPr>
          <a:xfrm flipH="1">
            <a:off x="7442036" y="2553703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 flipH="1">
            <a:off x="4050447" y="2553703"/>
            <a:ext cx="1" cy="204926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CuadroTexto 40"/>
          <p:cNvSpPr txBox="1"/>
          <p:nvPr/>
        </p:nvSpPr>
        <p:spPr>
          <a:xfrm>
            <a:off x="3101100" y="4635217"/>
            <a:ext cx="1886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err="1"/>
              <a:t>Negotiation</a:t>
            </a:r>
            <a:r>
              <a:rPr lang="es-MX" sz="1100" dirty="0"/>
              <a:t> and </a:t>
            </a:r>
            <a:r>
              <a:rPr lang="es-MX" sz="1100" dirty="0" err="1"/>
              <a:t>drafting</a:t>
            </a:r>
            <a:r>
              <a:rPr lang="es-MX" sz="1100" dirty="0"/>
              <a:t> of </a:t>
            </a:r>
            <a:r>
              <a:rPr lang="es-MX" sz="1100" dirty="0" err="1"/>
              <a:t>the</a:t>
            </a:r>
            <a:r>
              <a:rPr lang="es-MX" sz="1100" dirty="0"/>
              <a:t> </a:t>
            </a:r>
            <a:r>
              <a:rPr lang="es-MX" sz="1100" dirty="0" err="1"/>
              <a:t>purchase</a:t>
            </a:r>
            <a:r>
              <a:rPr lang="es-MX" sz="1100" dirty="0"/>
              <a:t> </a:t>
            </a:r>
            <a:r>
              <a:rPr lang="es-MX" sz="1100" dirty="0" err="1"/>
              <a:t>or</a:t>
            </a:r>
            <a:r>
              <a:rPr lang="es-MX" sz="1100" dirty="0"/>
              <a:t> </a:t>
            </a:r>
            <a:r>
              <a:rPr lang="es-MX" sz="1100" dirty="0" err="1"/>
              <a:t>lease</a:t>
            </a:r>
            <a:r>
              <a:rPr lang="es-MX" sz="1100" dirty="0"/>
              <a:t> </a:t>
            </a:r>
            <a:r>
              <a:rPr lang="es-MX" sz="1100" dirty="0" err="1"/>
              <a:t>agreement</a:t>
            </a:r>
            <a:r>
              <a:rPr lang="es-MX" sz="1100" dirty="0"/>
              <a:t>.</a:t>
            </a:r>
          </a:p>
        </p:txBody>
      </p:sp>
      <p:sp>
        <p:nvSpPr>
          <p:cNvPr id="44" name="CuadroTexto 43"/>
          <p:cNvSpPr txBox="1"/>
          <p:nvPr/>
        </p:nvSpPr>
        <p:spPr>
          <a:xfrm>
            <a:off x="4670810" y="2082444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err="1"/>
              <a:t>Step</a:t>
            </a:r>
            <a:r>
              <a:rPr lang="es-MX" sz="1600" b="1" dirty="0"/>
              <a:t> 5</a:t>
            </a:r>
          </a:p>
        </p:txBody>
      </p:sp>
      <p:cxnSp>
        <p:nvCxnSpPr>
          <p:cNvPr id="45" name="Conector recto de flecha 44"/>
          <p:cNvCxnSpPr/>
          <p:nvPr/>
        </p:nvCxnSpPr>
        <p:spPr>
          <a:xfrm flipH="1">
            <a:off x="6415664" y="2531165"/>
            <a:ext cx="1" cy="20492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-37137" y="5044065"/>
            <a:ext cx="121423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err="1"/>
              <a:t>Negotiation</a:t>
            </a:r>
            <a:r>
              <a:rPr lang="es-MX" sz="1100" dirty="0"/>
              <a:t> and </a:t>
            </a:r>
            <a:r>
              <a:rPr lang="es-MX" sz="1100" dirty="0" err="1"/>
              <a:t>drafting</a:t>
            </a:r>
            <a:r>
              <a:rPr lang="es-MX" sz="1100" dirty="0"/>
              <a:t> </a:t>
            </a:r>
            <a:r>
              <a:rPr lang="es-MX" sz="1100" dirty="0" err="1"/>
              <a:t>Letter</a:t>
            </a:r>
            <a:r>
              <a:rPr lang="es-MX" sz="1100" dirty="0"/>
              <a:t> </a:t>
            </a:r>
            <a:r>
              <a:rPr lang="es-MX" sz="1100" dirty="0" err="1"/>
              <a:t>of</a:t>
            </a:r>
            <a:r>
              <a:rPr lang="es-MX" sz="1100" dirty="0"/>
              <a:t> </a:t>
            </a:r>
            <a:r>
              <a:rPr lang="es-MX" sz="1100" dirty="0" err="1"/>
              <a:t>Intent</a:t>
            </a:r>
            <a:endParaRPr lang="es-MX" sz="1100" dirty="0"/>
          </a:p>
        </p:txBody>
      </p:sp>
      <p:sp>
        <p:nvSpPr>
          <p:cNvPr id="38" name="CuadroTexto 37"/>
          <p:cNvSpPr txBox="1"/>
          <p:nvPr/>
        </p:nvSpPr>
        <p:spPr>
          <a:xfrm>
            <a:off x="5472287" y="4625599"/>
            <a:ext cx="18867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err="1"/>
              <a:t>Formalization</a:t>
            </a:r>
            <a:r>
              <a:rPr lang="es-MX" sz="1100" dirty="0"/>
              <a:t> of </a:t>
            </a:r>
            <a:r>
              <a:rPr lang="es-MX" sz="1100" dirty="0" err="1"/>
              <a:t>the</a:t>
            </a:r>
            <a:r>
              <a:rPr lang="es-MX" sz="1100" dirty="0"/>
              <a:t> </a:t>
            </a:r>
            <a:r>
              <a:rPr lang="es-MX" sz="1100" dirty="0" err="1"/>
              <a:t>purchase</a:t>
            </a:r>
            <a:r>
              <a:rPr lang="es-MX" sz="1100" dirty="0"/>
              <a:t> </a:t>
            </a:r>
            <a:r>
              <a:rPr lang="es-MX" sz="1100" dirty="0" err="1"/>
              <a:t>agreement</a:t>
            </a:r>
            <a:r>
              <a:rPr lang="es-MX" sz="1100" dirty="0"/>
              <a:t> </a:t>
            </a:r>
            <a:r>
              <a:rPr lang="es-MX" sz="1100" dirty="0" err="1"/>
              <a:t>before</a:t>
            </a:r>
            <a:r>
              <a:rPr lang="es-MX" sz="1100" dirty="0"/>
              <a:t> </a:t>
            </a:r>
            <a:r>
              <a:rPr lang="es-MX" sz="1100" dirty="0" err="1"/>
              <a:t>Notary</a:t>
            </a:r>
            <a:r>
              <a:rPr lang="es-MX" sz="1100" dirty="0"/>
              <a:t> </a:t>
            </a:r>
            <a:r>
              <a:rPr lang="es-MX" sz="1100" dirty="0" err="1"/>
              <a:t>Public</a:t>
            </a:r>
            <a:r>
              <a:rPr lang="es-MX" sz="1100" dirty="0"/>
              <a:t> </a:t>
            </a:r>
            <a:r>
              <a:rPr lang="es-MX" sz="1100" dirty="0" err="1"/>
              <a:t>or</a:t>
            </a:r>
            <a:r>
              <a:rPr lang="es-MX" sz="1100" dirty="0"/>
              <a:t> </a:t>
            </a:r>
            <a:r>
              <a:rPr lang="es-MX" sz="1100" dirty="0" err="1"/>
              <a:t>execution</a:t>
            </a:r>
            <a:r>
              <a:rPr lang="es-MX" sz="1100" dirty="0"/>
              <a:t> of </a:t>
            </a:r>
            <a:r>
              <a:rPr lang="es-MX" sz="1100" dirty="0" err="1"/>
              <a:t>lease</a:t>
            </a:r>
            <a:r>
              <a:rPr lang="es-MX" sz="1100" dirty="0"/>
              <a:t> </a:t>
            </a:r>
            <a:r>
              <a:rPr lang="es-MX" sz="1100" dirty="0" err="1"/>
              <a:t>agreement</a:t>
            </a:r>
            <a:r>
              <a:rPr lang="es-MX" sz="1100" dirty="0"/>
              <a:t> 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4147300" y="3486163"/>
            <a:ext cx="21871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100" dirty="0" err="1"/>
              <a:t>Notice</a:t>
            </a:r>
            <a:r>
              <a:rPr lang="es-MX" sz="1100" dirty="0"/>
              <a:t> to </a:t>
            </a:r>
            <a:r>
              <a:rPr lang="es-MX" sz="1100" dirty="0" err="1"/>
              <a:t>the</a:t>
            </a:r>
            <a:r>
              <a:rPr lang="es-MX" sz="1100" dirty="0"/>
              <a:t> </a:t>
            </a:r>
            <a:r>
              <a:rPr lang="es-MX" sz="1100" dirty="0" err="1"/>
              <a:t>Public</a:t>
            </a:r>
            <a:r>
              <a:rPr lang="es-MX" sz="1100" dirty="0"/>
              <a:t> </a:t>
            </a:r>
            <a:r>
              <a:rPr lang="es-MX" sz="1100" dirty="0" err="1"/>
              <a:t>Registry</a:t>
            </a:r>
            <a:r>
              <a:rPr lang="es-MX" sz="1100" dirty="0"/>
              <a:t> of </a:t>
            </a:r>
            <a:r>
              <a:rPr lang="es-MX" sz="1100" dirty="0" err="1"/>
              <a:t>Property</a:t>
            </a:r>
            <a:r>
              <a:rPr lang="es-MX" sz="1100" dirty="0"/>
              <a:t> </a:t>
            </a:r>
            <a:r>
              <a:rPr lang="es-MX" sz="1100" dirty="0" err="1"/>
              <a:t>to</a:t>
            </a:r>
            <a:r>
              <a:rPr lang="es-MX" sz="1100" dirty="0"/>
              <a:t> </a:t>
            </a:r>
            <a:r>
              <a:rPr lang="es-MX" sz="1100" dirty="0" err="1"/>
              <a:t>secure</a:t>
            </a:r>
            <a:r>
              <a:rPr lang="es-MX" sz="1100" dirty="0"/>
              <a:t> </a:t>
            </a:r>
            <a:r>
              <a:rPr lang="es-MX" sz="1100" dirty="0" err="1"/>
              <a:t>property</a:t>
            </a:r>
            <a:r>
              <a:rPr lang="es-MX" sz="1100" dirty="0"/>
              <a:t>. (</a:t>
            </a:r>
            <a:r>
              <a:rPr lang="es-MX" sz="1100" dirty="0" err="1"/>
              <a:t>only</a:t>
            </a:r>
            <a:r>
              <a:rPr lang="es-MX" sz="1100" dirty="0"/>
              <a:t> </a:t>
            </a:r>
            <a:r>
              <a:rPr lang="es-MX" sz="1100" dirty="0" err="1"/>
              <a:t>applies</a:t>
            </a:r>
            <a:r>
              <a:rPr lang="es-MX" sz="1100" dirty="0"/>
              <a:t> </a:t>
            </a:r>
            <a:r>
              <a:rPr lang="es-MX" sz="1100" dirty="0" err="1"/>
              <a:t>for</a:t>
            </a:r>
            <a:r>
              <a:rPr lang="es-MX" sz="1100" dirty="0"/>
              <a:t> </a:t>
            </a:r>
            <a:r>
              <a:rPr lang="es-MX" sz="1100" dirty="0" err="1"/>
              <a:t>Purchase</a:t>
            </a:r>
            <a:r>
              <a:rPr lang="es-MX" sz="1100" dirty="0"/>
              <a:t> </a:t>
            </a:r>
            <a:r>
              <a:rPr lang="es-MX" sz="1100" dirty="0" err="1"/>
              <a:t>Agreement</a:t>
            </a:r>
            <a:r>
              <a:rPr lang="es-MX" sz="1100" dirty="0"/>
              <a:t>)</a:t>
            </a:r>
          </a:p>
        </p:txBody>
      </p:sp>
      <p:sp>
        <p:nvSpPr>
          <p:cNvPr id="47" name="CuadroTexto 46"/>
          <p:cNvSpPr txBox="1"/>
          <p:nvPr/>
        </p:nvSpPr>
        <p:spPr>
          <a:xfrm>
            <a:off x="7921109" y="2159605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err="1"/>
              <a:t>Step</a:t>
            </a:r>
            <a:r>
              <a:rPr lang="es-MX" sz="1600" b="1" dirty="0"/>
              <a:t> 8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7359043" y="4662452"/>
            <a:ext cx="1886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err="1"/>
              <a:t>Notice</a:t>
            </a:r>
            <a:r>
              <a:rPr lang="es-MX" sz="1100" dirty="0"/>
              <a:t> to </a:t>
            </a:r>
            <a:r>
              <a:rPr lang="es-MX" sz="1100" dirty="0" err="1"/>
              <a:t>Cadastrial</a:t>
            </a:r>
            <a:r>
              <a:rPr lang="es-MX" sz="1100" dirty="0"/>
              <a:t> Office of new </a:t>
            </a:r>
            <a:r>
              <a:rPr lang="es-MX" sz="1100" dirty="0" err="1"/>
              <a:t>owner</a:t>
            </a:r>
            <a:r>
              <a:rPr lang="es-MX" sz="1100" dirty="0"/>
              <a:t> of </a:t>
            </a:r>
            <a:r>
              <a:rPr lang="es-MX" sz="1100" dirty="0" err="1"/>
              <a:t>the</a:t>
            </a:r>
            <a:r>
              <a:rPr lang="es-MX" sz="1100" dirty="0"/>
              <a:t> real estate </a:t>
            </a:r>
            <a:r>
              <a:rPr lang="es-MX" sz="1100" dirty="0" err="1"/>
              <a:t>property</a:t>
            </a:r>
            <a:r>
              <a:rPr lang="es-MX" sz="1100" dirty="0"/>
              <a:t>. </a:t>
            </a:r>
          </a:p>
        </p:txBody>
      </p:sp>
      <p:cxnSp>
        <p:nvCxnSpPr>
          <p:cNvPr id="49" name="Conector recto de flecha 48"/>
          <p:cNvCxnSpPr/>
          <p:nvPr/>
        </p:nvCxnSpPr>
        <p:spPr>
          <a:xfrm flipH="1">
            <a:off x="8468408" y="2585949"/>
            <a:ext cx="1" cy="20492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1415900" y="6232723"/>
            <a:ext cx="6956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i="1" dirty="0" err="1"/>
              <a:t>Estimated</a:t>
            </a:r>
            <a:r>
              <a:rPr lang="es-MX" sz="1200" b="1" i="1" dirty="0"/>
              <a:t> times </a:t>
            </a:r>
            <a:r>
              <a:rPr lang="es-MX" sz="1200" b="1" i="1" dirty="0" err="1"/>
              <a:t>may</a:t>
            </a:r>
            <a:r>
              <a:rPr lang="es-MX" sz="1200" b="1" i="1" dirty="0"/>
              <a:t> </a:t>
            </a:r>
            <a:r>
              <a:rPr lang="es-MX" sz="1200" b="1" i="1" dirty="0" err="1"/>
              <a:t>vary</a:t>
            </a:r>
            <a:r>
              <a:rPr lang="es-MX" sz="1200" b="1" i="1" dirty="0"/>
              <a:t>. In </a:t>
            </a:r>
            <a:r>
              <a:rPr lang="es-MX" sz="1200" b="1" i="1" dirty="0" err="1"/>
              <a:t>our</a:t>
            </a:r>
            <a:r>
              <a:rPr lang="es-MX" sz="1200" b="1" i="1" dirty="0"/>
              <a:t> </a:t>
            </a:r>
            <a:r>
              <a:rPr lang="es-MX" sz="1200" b="1" i="1" dirty="0" err="1"/>
              <a:t>experience</a:t>
            </a:r>
            <a:r>
              <a:rPr lang="es-MX" sz="1200" b="1" i="1" dirty="0"/>
              <a:t> </a:t>
            </a:r>
            <a:r>
              <a:rPr lang="es-MX" sz="1200" b="1" i="1" dirty="0" err="1"/>
              <a:t>it</a:t>
            </a:r>
            <a:r>
              <a:rPr lang="es-MX" sz="1200" b="1" i="1" dirty="0"/>
              <a:t> </a:t>
            </a:r>
            <a:r>
              <a:rPr lang="es-MX" sz="1200" b="1" i="1" dirty="0" err="1"/>
              <a:t>takes</a:t>
            </a:r>
            <a:r>
              <a:rPr lang="es-MX" sz="1200" b="1" i="1" dirty="0"/>
              <a:t> 4-14 </a:t>
            </a:r>
            <a:r>
              <a:rPr lang="es-MX" sz="1200" b="1" i="1" dirty="0" err="1"/>
              <a:t>weeks</a:t>
            </a:r>
            <a:r>
              <a:rPr lang="es-MX" sz="1200" b="1" i="1" dirty="0"/>
              <a:t> to </a:t>
            </a:r>
            <a:r>
              <a:rPr lang="es-MX" sz="1200" b="1" i="1" dirty="0" err="1"/>
              <a:t>close</a:t>
            </a:r>
            <a:r>
              <a:rPr lang="es-MX" sz="1200" b="1" i="1" dirty="0"/>
              <a:t> a real estate </a:t>
            </a:r>
            <a:r>
              <a:rPr lang="es-MX" sz="1200" b="1" i="1" dirty="0" err="1"/>
              <a:t>transaction</a:t>
            </a:r>
            <a:r>
              <a:rPr lang="es-MX" sz="1200" b="1" i="1" dirty="0"/>
              <a:t>.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3A0FAB3D-C3F6-4588-8FFE-697B9CFDEDDC}"/>
              </a:ext>
            </a:extLst>
          </p:cNvPr>
          <p:cNvSpPr txBox="1"/>
          <p:nvPr/>
        </p:nvSpPr>
        <p:spPr>
          <a:xfrm>
            <a:off x="251146" y="2857000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15 - 30 </a:t>
            </a:r>
            <a:r>
              <a:rPr lang="es-MX" sz="1050" dirty="0" err="1"/>
              <a:t>days</a:t>
            </a:r>
            <a:r>
              <a:rPr lang="es-MX" sz="1200" dirty="0"/>
              <a:t>*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F13E76F6-774F-46B8-818C-9E7AD3065585}"/>
              </a:ext>
            </a:extLst>
          </p:cNvPr>
          <p:cNvSpPr txBox="1"/>
          <p:nvPr/>
        </p:nvSpPr>
        <p:spPr>
          <a:xfrm>
            <a:off x="1276156" y="2850498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15 </a:t>
            </a:r>
            <a:r>
              <a:rPr lang="es-MX" sz="1050" dirty="0" err="1"/>
              <a:t>days</a:t>
            </a:r>
            <a:r>
              <a:rPr lang="es-MX" sz="1200" dirty="0"/>
              <a:t>*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3697E844-5DCF-4741-841E-06441B2FF674}"/>
              </a:ext>
            </a:extLst>
          </p:cNvPr>
          <p:cNvSpPr txBox="1"/>
          <p:nvPr/>
        </p:nvSpPr>
        <p:spPr>
          <a:xfrm>
            <a:off x="2545150" y="2841770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1 - 2 </a:t>
            </a:r>
            <a:r>
              <a:rPr lang="es-MX" sz="1050" dirty="0" err="1"/>
              <a:t>days</a:t>
            </a:r>
            <a:r>
              <a:rPr lang="es-MX" sz="1200" dirty="0"/>
              <a:t>*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A903D878-393C-4BCB-BA88-2EDE7FF478DF}"/>
              </a:ext>
            </a:extLst>
          </p:cNvPr>
          <p:cNvSpPr txBox="1"/>
          <p:nvPr/>
        </p:nvSpPr>
        <p:spPr>
          <a:xfrm>
            <a:off x="3674997" y="2843169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15 – 30 </a:t>
            </a:r>
            <a:r>
              <a:rPr lang="es-MX" sz="1050" dirty="0" err="1"/>
              <a:t>days</a:t>
            </a:r>
            <a:r>
              <a:rPr lang="es-MX" sz="1200" dirty="0"/>
              <a:t>*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1519E392-0424-4157-B3E2-07BA6EC8A051}"/>
              </a:ext>
            </a:extLst>
          </p:cNvPr>
          <p:cNvSpPr txBox="1"/>
          <p:nvPr/>
        </p:nvSpPr>
        <p:spPr>
          <a:xfrm>
            <a:off x="4894013" y="2856582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1 - 5 </a:t>
            </a:r>
            <a:r>
              <a:rPr lang="es-MX" sz="1050" dirty="0" err="1"/>
              <a:t>days</a:t>
            </a:r>
            <a:r>
              <a:rPr lang="es-MX" sz="1200" dirty="0"/>
              <a:t>*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9780CF33-4877-4597-9E81-92BE946BB8E9}"/>
              </a:ext>
            </a:extLst>
          </p:cNvPr>
          <p:cNvSpPr txBox="1"/>
          <p:nvPr/>
        </p:nvSpPr>
        <p:spPr>
          <a:xfrm>
            <a:off x="7072994" y="2893962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15 - 20 </a:t>
            </a:r>
            <a:r>
              <a:rPr lang="es-MX" sz="1050" dirty="0" err="1"/>
              <a:t>days</a:t>
            </a:r>
            <a:r>
              <a:rPr lang="es-MX" sz="1200" dirty="0"/>
              <a:t>*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54201871-36B2-4458-9793-40DA912727C4}"/>
              </a:ext>
            </a:extLst>
          </p:cNvPr>
          <p:cNvSpPr txBox="1"/>
          <p:nvPr/>
        </p:nvSpPr>
        <p:spPr>
          <a:xfrm>
            <a:off x="6092575" y="2857000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5 - 10 </a:t>
            </a:r>
            <a:r>
              <a:rPr lang="es-MX" sz="1050" dirty="0" err="1"/>
              <a:t>days</a:t>
            </a:r>
            <a:r>
              <a:rPr lang="es-MX" sz="1200" dirty="0"/>
              <a:t>*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0D46274F-BAA8-47A7-99FB-7CEF9BFD071F}"/>
              </a:ext>
            </a:extLst>
          </p:cNvPr>
          <p:cNvSpPr txBox="1"/>
          <p:nvPr/>
        </p:nvSpPr>
        <p:spPr>
          <a:xfrm>
            <a:off x="7962513" y="2875042"/>
            <a:ext cx="16871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5 </a:t>
            </a:r>
            <a:r>
              <a:rPr lang="es-MX" sz="1050" dirty="0" err="1"/>
              <a:t>days</a:t>
            </a:r>
            <a:r>
              <a:rPr lang="es-MX" sz="1050" dirty="0"/>
              <a:t>*</a:t>
            </a:r>
            <a:endParaRPr lang="es-MX" sz="1200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56E168AF-D2F4-417C-BC72-73E7193B90DA}"/>
              </a:ext>
            </a:extLst>
          </p:cNvPr>
          <p:cNvCxnSpPr/>
          <p:nvPr/>
        </p:nvCxnSpPr>
        <p:spPr>
          <a:xfrm>
            <a:off x="90152" y="2781837"/>
            <a:ext cx="2691693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3EB64891-DA72-40B7-AC79-87CB9363CCF4}"/>
              </a:ext>
            </a:extLst>
          </p:cNvPr>
          <p:cNvCxnSpPr/>
          <p:nvPr/>
        </p:nvCxnSpPr>
        <p:spPr>
          <a:xfrm>
            <a:off x="1358755" y="2774091"/>
            <a:ext cx="2691693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741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2849"/>
            <a:ext cx="8913813" cy="932188"/>
          </a:xfrm>
        </p:spPr>
        <p:txBody>
          <a:bodyPr>
            <a:normAutofit fontScale="90000"/>
          </a:bodyPr>
          <a:lstStyle/>
          <a:p>
            <a:r>
              <a:rPr lang="en-US" sz="2000" b="1" cap="all" dirty="0"/>
              <a:t>INITIAL PERMITS, LICENSES AND/OR AUTHORIZATIONS REQUIRED  when </a:t>
            </a:r>
            <a:r>
              <a:rPr lang="en-US" sz="2000" b="1" u="sng" cap="all" dirty="0"/>
              <a:t>purchasing a real estate property AND BUILDING A FACILITY and START OPERATIONS IN MEXICO</a:t>
            </a:r>
            <a:r>
              <a:rPr lang="es-MX" sz="2000" b="1" cap="all" dirty="0"/>
              <a:t>.</a:t>
            </a:r>
            <a:r>
              <a:rPr lang="es-MX" sz="2400" dirty="0"/>
              <a:t> © </a:t>
            </a:r>
            <a:r>
              <a:rPr lang="es-MX" sz="2400" cap="all" dirty="0"/>
              <a:t>	</a:t>
            </a:r>
            <a:r>
              <a:rPr lang="es-MX" sz="2400" dirty="0"/>
              <a:t>	</a:t>
            </a:r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90152" y="2743200"/>
            <a:ext cx="8950817" cy="386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290381" y="2108102"/>
            <a:ext cx="828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err="1"/>
              <a:t>Step</a:t>
            </a:r>
            <a:r>
              <a:rPr lang="es-MX" sz="1600" b="1" dirty="0"/>
              <a:t> 1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-5861" y="3593847"/>
            <a:ext cx="14210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u="sng" dirty="0" err="1">
                <a:solidFill>
                  <a:schemeClr val="accent3"/>
                </a:solidFill>
              </a:rPr>
              <a:t>Zoning</a:t>
            </a:r>
            <a:r>
              <a:rPr lang="es-MX" sz="1100" b="1" u="sng" dirty="0">
                <a:solidFill>
                  <a:schemeClr val="accent3"/>
                </a:solidFill>
              </a:rPr>
              <a:t> </a:t>
            </a:r>
            <a:r>
              <a:rPr lang="es-MX" sz="1100" b="1" u="sng" dirty="0" err="1">
                <a:solidFill>
                  <a:schemeClr val="accent3"/>
                </a:solidFill>
              </a:rPr>
              <a:t>Permit</a:t>
            </a:r>
            <a:endParaRPr lang="es-MX" sz="1100" b="1" u="sng" dirty="0">
              <a:solidFill>
                <a:schemeClr val="accent3"/>
              </a:solidFill>
            </a:endParaRPr>
          </a:p>
          <a:p>
            <a:pPr algn="ctr"/>
            <a:r>
              <a:rPr lang="es-MX" sz="1100" dirty="0"/>
              <a:t>(</a:t>
            </a:r>
            <a:r>
              <a:rPr lang="es-MX" sz="1100" b="1" dirty="0"/>
              <a:t>Municipal</a:t>
            </a:r>
            <a:r>
              <a:rPr lang="es-MX" sz="1100" dirty="0"/>
              <a:t>)</a:t>
            </a:r>
          </a:p>
          <a:p>
            <a:pPr algn="ctr"/>
            <a:endParaRPr lang="es-MX" sz="1100" dirty="0"/>
          </a:p>
          <a:p>
            <a:pPr algn="ctr"/>
            <a:r>
              <a:rPr lang="es-MX" sz="1100" b="1" u="sng" dirty="0">
                <a:solidFill>
                  <a:schemeClr val="accent3"/>
                </a:solidFill>
              </a:rPr>
              <a:t>Road </a:t>
            </a:r>
            <a:r>
              <a:rPr lang="es-MX" sz="1100" b="1" u="sng" dirty="0" err="1">
                <a:solidFill>
                  <a:schemeClr val="accent3"/>
                </a:solidFill>
              </a:rPr>
              <a:t>Alignment</a:t>
            </a:r>
            <a:r>
              <a:rPr lang="es-MX" sz="1100" b="1" u="sng" dirty="0">
                <a:solidFill>
                  <a:schemeClr val="accent3"/>
                </a:solidFill>
              </a:rPr>
              <a:t> and </a:t>
            </a:r>
            <a:r>
              <a:rPr lang="es-MX" sz="1100" b="1" u="sng" dirty="0" err="1">
                <a:solidFill>
                  <a:schemeClr val="accent3"/>
                </a:solidFill>
              </a:rPr>
              <a:t>Official</a:t>
            </a:r>
            <a:r>
              <a:rPr lang="es-MX" sz="1100" b="1" u="sng" dirty="0">
                <a:solidFill>
                  <a:schemeClr val="accent3"/>
                </a:solidFill>
              </a:rPr>
              <a:t> </a:t>
            </a:r>
            <a:r>
              <a:rPr lang="es-MX" sz="1100" b="1" u="sng" dirty="0" err="1">
                <a:solidFill>
                  <a:schemeClr val="accent3"/>
                </a:solidFill>
              </a:rPr>
              <a:t>Number</a:t>
            </a:r>
            <a:endParaRPr lang="es-MX" sz="1100" b="1" u="sng" dirty="0">
              <a:solidFill>
                <a:schemeClr val="accent3"/>
              </a:solidFill>
            </a:endParaRPr>
          </a:p>
          <a:p>
            <a:pPr algn="ctr"/>
            <a:r>
              <a:rPr lang="es-MX" sz="1100" dirty="0"/>
              <a:t>(</a:t>
            </a:r>
            <a:r>
              <a:rPr lang="es-MX" sz="1100" b="1" dirty="0"/>
              <a:t>Municipal</a:t>
            </a:r>
            <a:r>
              <a:rPr lang="es-MX" sz="1100" dirty="0"/>
              <a:t>)</a:t>
            </a:r>
          </a:p>
          <a:p>
            <a:pPr algn="ctr"/>
            <a:endParaRPr lang="es-MX" sz="1100" dirty="0"/>
          </a:p>
          <a:p>
            <a:pPr algn="ctr"/>
            <a:r>
              <a:rPr lang="es-MX" sz="1100" b="1" u="sng" dirty="0" err="1">
                <a:solidFill>
                  <a:schemeClr val="accent3"/>
                </a:solidFill>
              </a:rPr>
              <a:t>Feasibilities</a:t>
            </a:r>
            <a:r>
              <a:rPr lang="es-MX" sz="1100" b="1" u="sng" dirty="0">
                <a:solidFill>
                  <a:schemeClr val="accent3"/>
                </a:solidFill>
              </a:rPr>
              <a:t> of </a:t>
            </a:r>
            <a:r>
              <a:rPr lang="es-MX" sz="1100" b="1" u="sng" dirty="0" err="1">
                <a:solidFill>
                  <a:schemeClr val="accent3"/>
                </a:solidFill>
              </a:rPr>
              <a:t>Water</a:t>
            </a:r>
            <a:r>
              <a:rPr lang="es-MX" sz="1100" b="1" u="sng" dirty="0">
                <a:solidFill>
                  <a:schemeClr val="accent3"/>
                </a:solidFill>
              </a:rPr>
              <a:t>, Energy and Natural Gas</a:t>
            </a:r>
          </a:p>
          <a:p>
            <a:pPr algn="ctr"/>
            <a:endParaRPr lang="es-MX" sz="11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1548984" y="2137048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err="1"/>
              <a:t>Step</a:t>
            </a:r>
            <a:r>
              <a:rPr lang="es-MX" sz="1600" b="1" dirty="0"/>
              <a:t> 2</a:t>
            </a:r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727840" y="2528567"/>
            <a:ext cx="1" cy="10816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>
            <a:cxnSpLocks/>
          </p:cNvCxnSpPr>
          <p:nvPr/>
        </p:nvCxnSpPr>
        <p:spPr>
          <a:xfrm>
            <a:off x="2152153" y="2501303"/>
            <a:ext cx="10765" cy="9276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1313968" y="3454701"/>
            <a:ext cx="1687133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u="sng" dirty="0" err="1">
                <a:solidFill>
                  <a:schemeClr val="accent3"/>
                </a:solidFill>
              </a:rPr>
              <a:t>Environmental</a:t>
            </a:r>
            <a:r>
              <a:rPr lang="es-MX" sz="1100" b="1" u="sng" dirty="0">
                <a:solidFill>
                  <a:schemeClr val="accent3"/>
                </a:solidFill>
              </a:rPr>
              <a:t> </a:t>
            </a:r>
            <a:r>
              <a:rPr lang="es-MX" sz="1100" b="1" u="sng" dirty="0" err="1">
                <a:solidFill>
                  <a:schemeClr val="accent3"/>
                </a:solidFill>
              </a:rPr>
              <a:t>Impact</a:t>
            </a:r>
            <a:r>
              <a:rPr lang="es-MX" sz="1100" b="1" u="sng" dirty="0">
                <a:solidFill>
                  <a:schemeClr val="accent3"/>
                </a:solidFill>
              </a:rPr>
              <a:t> </a:t>
            </a:r>
            <a:r>
              <a:rPr lang="es-MX" sz="1100" b="1" u="sng" dirty="0" err="1">
                <a:solidFill>
                  <a:schemeClr val="accent3"/>
                </a:solidFill>
              </a:rPr>
              <a:t>Authorization</a:t>
            </a:r>
            <a:r>
              <a:rPr lang="es-MX" sz="1100" b="1" u="sng" dirty="0">
                <a:solidFill>
                  <a:schemeClr val="accent3"/>
                </a:solidFill>
              </a:rPr>
              <a:t> </a:t>
            </a:r>
            <a:r>
              <a:rPr lang="es-MX" sz="1100" b="1" u="sng" dirty="0" err="1">
                <a:solidFill>
                  <a:schemeClr val="accent3"/>
                </a:solidFill>
              </a:rPr>
              <a:t>for</a:t>
            </a:r>
            <a:r>
              <a:rPr lang="es-MX" sz="1100" b="1" u="sng" dirty="0">
                <a:solidFill>
                  <a:schemeClr val="accent3"/>
                </a:solidFill>
              </a:rPr>
              <a:t> </a:t>
            </a:r>
            <a:r>
              <a:rPr lang="es-MX" sz="1100" b="1" u="sng" dirty="0" err="1">
                <a:solidFill>
                  <a:schemeClr val="accent3"/>
                </a:solidFill>
              </a:rPr>
              <a:t>construction</a:t>
            </a:r>
            <a:r>
              <a:rPr lang="es-MX" sz="1100" b="1" u="sng" dirty="0">
                <a:solidFill>
                  <a:schemeClr val="accent3"/>
                </a:solidFill>
              </a:rPr>
              <a:t> </a:t>
            </a:r>
          </a:p>
          <a:p>
            <a:pPr algn="ctr"/>
            <a:r>
              <a:rPr lang="es-MX" sz="1100" dirty="0"/>
              <a:t>(</a:t>
            </a:r>
            <a:r>
              <a:rPr lang="es-MX" sz="1100" b="1" dirty="0" err="1"/>
              <a:t>State</a:t>
            </a:r>
            <a:r>
              <a:rPr lang="es-MX" sz="1100" b="1" dirty="0"/>
              <a:t> and Federal</a:t>
            </a:r>
            <a:r>
              <a:rPr lang="es-MX" sz="1100" dirty="0"/>
              <a:t>)</a:t>
            </a:r>
          </a:p>
          <a:p>
            <a:pPr algn="ctr"/>
            <a:endParaRPr lang="es-MX" sz="1100" dirty="0"/>
          </a:p>
          <a:p>
            <a:pPr algn="ctr"/>
            <a:r>
              <a:rPr lang="es-MX" sz="1100" b="1" u="sng" dirty="0">
                <a:solidFill>
                  <a:schemeClr val="accent3"/>
                </a:solidFill>
              </a:rPr>
              <a:t>Change of </a:t>
            </a:r>
            <a:r>
              <a:rPr lang="es-MX" sz="1100" b="1" u="sng" dirty="0" err="1">
                <a:solidFill>
                  <a:schemeClr val="accent3"/>
                </a:solidFill>
              </a:rPr>
              <a:t>forestry</a:t>
            </a:r>
            <a:r>
              <a:rPr lang="es-MX" sz="1100" b="1" u="sng" dirty="0">
                <a:solidFill>
                  <a:schemeClr val="accent3"/>
                </a:solidFill>
              </a:rPr>
              <a:t> </a:t>
            </a:r>
            <a:r>
              <a:rPr lang="es-MX" sz="1100" b="1" u="sng" dirty="0" err="1">
                <a:solidFill>
                  <a:schemeClr val="accent3"/>
                </a:solidFill>
              </a:rPr>
              <a:t>land</a:t>
            </a:r>
            <a:r>
              <a:rPr lang="es-MX" sz="1100" b="1" u="sng" dirty="0">
                <a:solidFill>
                  <a:schemeClr val="accent3"/>
                </a:solidFill>
              </a:rPr>
              <a:t> use </a:t>
            </a:r>
            <a:r>
              <a:rPr lang="es-MX" sz="1100" b="1" u="sng" dirty="0" err="1">
                <a:solidFill>
                  <a:schemeClr val="accent3"/>
                </a:solidFill>
              </a:rPr>
              <a:t>authorization</a:t>
            </a:r>
            <a:r>
              <a:rPr lang="es-MX" sz="1100" b="1" u="sng" dirty="0">
                <a:solidFill>
                  <a:schemeClr val="accent3"/>
                </a:solidFill>
              </a:rPr>
              <a:t> </a:t>
            </a:r>
            <a:r>
              <a:rPr lang="es-MX" sz="1100" dirty="0"/>
              <a:t>(</a:t>
            </a:r>
            <a:r>
              <a:rPr lang="es-MX" sz="1100" b="1" dirty="0"/>
              <a:t>Federal</a:t>
            </a:r>
            <a:r>
              <a:rPr lang="es-MX" sz="1100" dirty="0"/>
              <a:t>)</a:t>
            </a:r>
          </a:p>
          <a:p>
            <a:pPr algn="ctr"/>
            <a:endParaRPr lang="es-MX" sz="1100" dirty="0">
              <a:solidFill>
                <a:schemeClr val="accent1"/>
              </a:solidFill>
            </a:endParaRPr>
          </a:p>
          <a:p>
            <a:pPr algn="ctr"/>
            <a:r>
              <a:rPr lang="es-MX" sz="1100" b="1" u="sng" dirty="0" err="1">
                <a:solidFill>
                  <a:schemeClr val="accent3"/>
                </a:solidFill>
              </a:rPr>
              <a:t>Authorization</a:t>
            </a:r>
            <a:r>
              <a:rPr lang="es-MX" sz="1100" b="1" u="sng" dirty="0">
                <a:solidFill>
                  <a:schemeClr val="accent3"/>
                </a:solidFill>
              </a:rPr>
              <a:t> </a:t>
            </a:r>
            <a:r>
              <a:rPr lang="es-MX" sz="1100" b="1" u="sng" dirty="0" err="1">
                <a:solidFill>
                  <a:schemeClr val="accent3"/>
                </a:solidFill>
              </a:rPr>
              <a:t>from</a:t>
            </a:r>
            <a:r>
              <a:rPr lang="es-MX" sz="1100" b="1" u="sng" dirty="0">
                <a:solidFill>
                  <a:schemeClr val="accent3"/>
                </a:solidFill>
              </a:rPr>
              <a:t> </a:t>
            </a:r>
            <a:r>
              <a:rPr lang="es-MX" sz="1100" b="1" u="sng" dirty="0" err="1">
                <a:solidFill>
                  <a:schemeClr val="accent3"/>
                </a:solidFill>
              </a:rPr>
              <a:t>the</a:t>
            </a:r>
            <a:r>
              <a:rPr lang="es-MX" sz="1100" b="1" u="sng" dirty="0">
                <a:solidFill>
                  <a:schemeClr val="accent3"/>
                </a:solidFill>
              </a:rPr>
              <a:t> Civil </a:t>
            </a:r>
            <a:r>
              <a:rPr lang="es-MX" sz="1100" b="1" u="sng" dirty="0" err="1">
                <a:solidFill>
                  <a:schemeClr val="accent3"/>
                </a:solidFill>
              </a:rPr>
              <a:t>Protection</a:t>
            </a:r>
            <a:r>
              <a:rPr lang="es-MX" sz="1100" b="1" u="sng" dirty="0">
                <a:solidFill>
                  <a:schemeClr val="accent3"/>
                </a:solidFill>
              </a:rPr>
              <a:t> Agency</a:t>
            </a:r>
          </a:p>
          <a:p>
            <a:pPr algn="ctr"/>
            <a:r>
              <a:rPr lang="es-MX" sz="1100" dirty="0"/>
              <a:t>(</a:t>
            </a:r>
            <a:r>
              <a:rPr lang="es-MX" sz="1100" b="1" dirty="0"/>
              <a:t>Municipal</a:t>
            </a:r>
            <a:r>
              <a:rPr lang="es-MX" sz="1100" dirty="0"/>
              <a:t> </a:t>
            </a:r>
            <a:r>
              <a:rPr lang="es-MX" sz="1100" dirty="0" err="1"/>
              <a:t>or</a:t>
            </a:r>
            <a:r>
              <a:rPr lang="es-MX" sz="1100" dirty="0"/>
              <a:t> </a:t>
            </a:r>
            <a:r>
              <a:rPr lang="es-MX" sz="1100" b="1" dirty="0" err="1"/>
              <a:t>State</a:t>
            </a:r>
            <a:r>
              <a:rPr lang="es-MX" sz="1100" dirty="0"/>
              <a:t>)</a:t>
            </a:r>
          </a:p>
          <a:p>
            <a:pPr algn="ctr"/>
            <a:endParaRPr lang="es-MX" sz="1100" dirty="0"/>
          </a:p>
          <a:p>
            <a:pPr algn="ctr"/>
            <a:r>
              <a:rPr lang="es-MX" sz="1100" b="1" u="sng" dirty="0" err="1">
                <a:solidFill>
                  <a:schemeClr val="accent3"/>
                </a:solidFill>
              </a:rPr>
              <a:t>Registry</a:t>
            </a:r>
            <a:r>
              <a:rPr lang="es-MX" sz="1100" b="1" u="sng" dirty="0">
                <a:solidFill>
                  <a:schemeClr val="accent3"/>
                </a:solidFill>
              </a:rPr>
              <a:t> as </a:t>
            </a:r>
            <a:r>
              <a:rPr lang="es-MX" sz="1100" b="1" u="sng" dirty="0" err="1">
                <a:solidFill>
                  <a:schemeClr val="accent3"/>
                </a:solidFill>
              </a:rPr>
              <a:t>Special</a:t>
            </a:r>
            <a:r>
              <a:rPr lang="es-MX" sz="1100" b="1" u="sng" dirty="0">
                <a:solidFill>
                  <a:schemeClr val="accent3"/>
                </a:solidFill>
              </a:rPr>
              <a:t> </a:t>
            </a:r>
            <a:r>
              <a:rPr lang="es-MX" sz="1100" b="1" u="sng" dirty="0" err="1">
                <a:solidFill>
                  <a:schemeClr val="accent3"/>
                </a:solidFill>
              </a:rPr>
              <a:t>Waste</a:t>
            </a:r>
            <a:r>
              <a:rPr lang="es-MX" sz="1100" b="1" u="sng" dirty="0">
                <a:solidFill>
                  <a:schemeClr val="accent3"/>
                </a:solidFill>
              </a:rPr>
              <a:t> </a:t>
            </a:r>
            <a:r>
              <a:rPr lang="es-MX" sz="1100" b="1" u="sng" dirty="0" err="1">
                <a:solidFill>
                  <a:schemeClr val="accent3"/>
                </a:solidFill>
              </a:rPr>
              <a:t>Generator</a:t>
            </a:r>
            <a:r>
              <a:rPr lang="es-MX" sz="1100" b="1" u="sng" dirty="0">
                <a:solidFill>
                  <a:schemeClr val="accent3"/>
                </a:solidFill>
              </a:rPr>
              <a:t> </a:t>
            </a:r>
            <a:r>
              <a:rPr lang="es-MX" sz="1100" b="1" u="sng" dirty="0" err="1">
                <a:solidFill>
                  <a:schemeClr val="accent3"/>
                </a:solidFill>
              </a:rPr>
              <a:t>for</a:t>
            </a:r>
            <a:r>
              <a:rPr lang="es-MX" sz="1100" b="1" u="sng" dirty="0">
                <a:solidFill>
                  <a:schemeClr val="accent3"/>
                </a:solidFill>
              </a:rPr>
              <a:t> </a:t>
            </a:r>
            <a:r>
              <a:rPr lang="es-MX" sz="1100" b="1" u="sng" dirty="0" err="1">
                <a:solidFill>
                  <a:schemeClr val="accent3"/>
                </a:solidFill>
              </a:rPr>
              <a:t>Construction</a:t>
            </a:r>
            <a:endParaRPr lang="es-MX" sz="1100" b="1" u="sng" dirty="0">
              <a:solidFill>
                <a:schemeClr val="accent3"/>
              </a:solidFill>
            </a:endParaRPr>
          </a:p>
          <a:p>
            <a:pPr algn="ctr"/>
            <a:r>
              <a:rPr lang="es-MX" sz="1100" dirty="0"/>
              <a:t>(</a:t>
            </a:r>
            <a:r>
              <a:rPr lang="es-MX" sz="1100" b="1" dirty="0" err="1"/>
              <a:t>State</a:t>
            </a:r>
            <a:r>
              <a:rPr lang="es-MX" sz="1100" dirty="0"/>
              <a:t>)</a:t>
            </a:r>
          </a:p>
          <a:p>
            <a:pPr algn="ctr"/>
            <a:endParaRPr lang="es-MX" sz="11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3815703" y="2178777"/>
            <a:ext cx="804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err="1"/>
              <a:t>Step</a:t>
            </a:r>
            <a:r>
              <a:rPr lang="es-MX" sz="1400" b="1" dirty="0"/>
              <a:t> </a:t>
            </a:r>
            <a:r>
              <a:rPr lang="es-MX" sz="1600" b="1" dirty="0"/>
              <a:t>3</a:t>
            </a:r>
            <a:endParaRPr lang="es-MX" sz="1400" b="1" dirty="0"/>
          </a:p>
        </p:txBody>
      </p:sp>
      <p:sp>
        <p:nvSpPr>
          <p:cNvPr id="22" name="CuadroTexto 21"/>
          <p:cNvSpPr txBox="1"/>
          <p:nvPr/>
        </p:nvSpPr>
        <p:spPr>
          <a:xfrm>
            <a:off x="3374273" y="3272564"/>
            <a:ext cx="168713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u="sng" dirty="0" err="1">
                <a:solidFill>
                  <a:schemeClr val="accent3"/>
                </a:solidFill>
              </a:rPr>
              <a:t>Construction</a:t>
            </a:r>
            <a:r>
              <a:rPr lang="es-MX" sz="1100" b="1" u="sng" dirty="0">
                <a:solidFill>
                  <a:schemeClr val="accent3"/>
                </a:solidFill>
              </a:rPr>
              <a:t> </a:t>
            </a:r>
            <a:r>
              <a:rPr lang="es-MX" sz="1100" b="1" u="sng" dirty="0" err="1">
                <a:solidFill>
                  <a:schemeClr val="accent3"/>
                </a:solidFill>
              </a:rPr>
              <a:t>License</a:t>
            </a:r>
            <a:endParaRPr lang="es-MX" sz="1100" b="1" u="sng" dirty="0">
              <a:solidFill>
                <a:schemeClr val="accent3"/>
              </a:solidFill>
            </a:endParaRPr>
          </a:p>
          <a:p>
            <a:pPr algn="ctr"/>
            <a:r>
              <a:rPr lang="es-MX" sz="1100" dirty="0"/>
              <a:t>(</a:t>
            </a:r>
            <a:r>
              <a:rPr lang="es-MX" sz="1100" b="1" dirty="0"/>
              <a:t>Municipal</a:t>
            </a:r>
            <a:r>
              <a:rPr lang="es-MX" sz="1100" dirty="0"/>
              <a:t>)</a:t>
            </a:r>
          </a:p>
          <a:p>
            <a:pPr algn="ctr"/>
            <a:endParaRPr lang="es-MX" sz="1100" dirty="0"/>
          </a:p>
          <a:p>
            <a:pPr algn="ctr"/>
            <a:r>
              <a:rPr lang="es-MX" sz="1100" b="1" u="sng" dirty="0" err="1">
                <a:solidFill>
                  <a:schemeClr val="accent3"/>
                </a:solidFill>
              </a:rPr>
              <a:t>Clearing</a:t>
            </a:r>
            <a:r>
              <a:rPr lang="es-MX" sz="1100" b="1" u="sng" dirty="0">
                <a:solidFill>
                  <a:schemeClr val="accent3"/>
                </a:solidFill>
              </a:rPr>
              <a:t> </a:t>
            </a:r>
            <a:r>
              <a:rPr lang="es-MX" sz="1100" b="1" u="sng" dirty="0" err="1">
                <a:solidFill>
                  <a:schemeClr val="accent3"/>
                </a:solidFill>
              </a:rPr>
              <a:t>Trees</a:t>
            </a:r>
            <a:r>
              <a:rPr lang="es-MX" sz="1100" b="1" u="sng" dirty="0">
                <a:solidFill>
                  <a:schemeClr val="accent3"/>
                </a:solidFill>
              </a:rPr>
              <a:t> </a:t>
            </a:r>
            <a:r>
              <a:rPr lang="es-MX" sz="1100" b="1" u="sng" dirty="0" err="1">
                <a:solidFill>
                  <a:schemeClr val="accent3"/>
                </a:solidFill>
              </a:rPr>
              <a:t>Authorization</a:t>
            </a:r>
            <a:endParaRPr lang="es-MX" sz="1100" b="1" u="sng" dirty="0">
              <a:solidFill>
                <a:schemeClr val="accent3"/>
              </a:solidFill>
            </a:endParaRPr>
          </a:p>
          <a:p>
            <a:pPr algn="ctr"/>
            <a:r>
              <a:rPr lang="es-MX" sz="1100" dirty="0"/>
              <a:t>(</a:t>
            </a:r>
            <a:r>
              <a:rPr lang="es-MX" sz="1100" b="1" dirty="0"/>
              <a:t>Municipal</a:t>
            </a:r>
            <a:r>
              <a:rPr lang="es-MX" sz="1100" dirty="0"/>
              <a:t>)</a:t>
            </a:r>
          </a:p>
          <a:p>
            <a:pPr algn="ctr"/>
            <a:endParaRPr lang="es-MX" sz="1100" dirty="0"/>
          </a:p>
          <a:p>
            <a:pPr algn="ctr"/>
            <a:r>
              <a:rPr lang="es-MX" sz="1100" b="1" u="sng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Environmental</a:t>
            </a:r>
            <a:r>
              <a:rPr lang="es-MX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s-MX" sz="1100" b="1" u="sng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Impact</a:t>
            </a:r>
            <a:r>
              <a:rPr lang="es-MX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s-MX" sz="1100" b="1" u="sng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Authorization</a:t>
            </a:r>
            <a:r>
              <a:rPr lang="es-MX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s-MX" sz="1100" b="1" u="sng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for</a:t>
            </a:r>
            <a:r>
              <a:rPr lang="es-MX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s-MX" sz="1100" b="1" u="sng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the</a:t>
            </a:r>
            <a:r>
              <a:rPr lang="es-MX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s-MX" sz="1100" b="1" u="sng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operation</a:t>
            </a:r>
            <a:r>
              <a:rPr lang="es-MX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ctr"/>
            <a:r>
              <a:rPr lang="es-MX" sz="1100" dirty="0"/>
              <a:t>(</a:t>
            </a:r>
            <a:r>
              <a:rPr lang="es-MX" sz="1100" b="1" dirty="0" err="1"/>
              <a:t>State</a:t>
            </a:r>
            <a:r>
              <a:rPr lang="es-MX" sz="1100" dirty="0"/>
              <a:t> </a:t>
            </a:r>
            <a:r>
              <a:rPr lang="es-MX" sz="1100" dirty="0" err="1"/>
              <a:t>or</a:t>
            </a:r>
            <a:r>
              <a:rPr lang="es-MX" sz="1100" dirty="0"/>
              <a:t> </a:t>
            </a:r>
            <a:r>
              <a:rPr lang="es-MX" sz="1100" b="1" dirty="0"/>
              <a:t>Federal</a:t>
            </a:r>
            <a:r>
              <a:rPr lang="es-MX" sz="1100" dirty="0"/>
              <a:t>)</a:t>
            </a:r>
          </a:p>
          <a:p>
            <a:pPr algn="ctr"/>
            <a:endParaRPr lang="es-MX" sz="1100" dirty="0">
              <a:solidFill>
                <a:schemeClr val="accent6"/>
              </a:solidFill>
            </a:endParaRPr>
          </a:p>
          <a:p>
            <a:pPr algn="ctr"/>
            <a:r>
              <a:rPr lang="es-MX" sz="1100" b="1" u="sng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If</a:t>
            </a:r>
            <a:r>
              <a:rPr lang="es-MX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s-MX" sz="1100" b="1" u="sng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required</a:t>
            </a:r>
            <a:r>
              <a:rPr lang="es-MX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, </a:t>
            </a:r>
            <a:r>
              <a:rPr lang="es-MX" sz="1100" b="1" u="sng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Environmental</a:t>
            </a:r>
            <a:r>
              <a:rPr lang="es-MX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s-MX" sz="1100" b="1" u="sng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Risk</a:t>
            </a:r>
            <a:r>
              <a:rPr lang="es-MX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s-MX" sz="1100" b="1" u="sng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Authorization</a:t>
            </a:r>
            <a:r>
              <a:rPr lang="es-MX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s-MX" sz="1100" b="1" u="sng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for</a:t>
            </a:r>
            <a:r>
              <a:rPr lang="es-MX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s-MX" sz="1100" b="1" u="sng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operation</a:t>
            </a:r>
            <a:endParaRPr lang="es-MX" sz="1100" b="1" u="sng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s-MX" sz="1100" dirty="0"/>
              <a:t>(</a:t>
            </a:r>
            <a:r>
              <a:rPr lang="es-MX" sz="1100" b="1" dirty="0" err="1"/>
              <a:t>State</a:t>
            </a:r>
            <a:r>
              <a:rPr lang="es-MX" sz="1100" dirty="0"/>
              <a:t> </a:t>
            </a:r>
            <a:r>
              <a:rPr lang="es-MX" sz="1100" dirty="0" err="1"/>
              <a:t>or</a:t>
            </a:r>
            <a:r>
              <a:rPr lang="es-MX" sz="1100" dirty="0"/>
              <a:t> </a:t>
            </a:r>
            <a:r>
              <a:rPr lang="es-MX" sz="1100" b="1" dirty="0"/>
              <a:t>Federal</a:t>
            </a:r>
            <a:r>
              <a:rPr lang="es-MX" sz="1100" dirty="0"/>
              <a:t>)</a:t>
            </a:r>
          </a:p>
          <a:p>
            <a:pPr algn="ctr"/>
            <a:endParaRPr lang="es-MX" sz="1100" dirty="0"/>
          </a:p>
          <a:p>
            <a:pPr algn="ctr"/>
            <a:endParaRPr lang="es-MX" sz="1100" dirty="0"/>
          </a:p>
          <a:p>
            <a:pPr algn="ctr"/>
            <a:endParaRPr lang="es-MX" sz="11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2109603" y="2850085"/>
            <a:ext cx="1687133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40 -60 </a:t>
            </a:r>
            <a:r>
              <a:rPr lang="es-MX" sz="1050" dirty="0" err="1"/>
              <a:t>business</a:t>
            </a:r>
            <a:r>
              <a:rPr lang="es-MX" sz="1050" dirty="0"/>
              <a:t> </a:t>
            </a:r>
          </a:p>
          <a:p>
            <a:pPr algn="ctr"/>
            <a:r>
              <a:rPr lang="es-MX" sz="1050" dirty="0" err="1"/>
              <a:t>days</a:t>
            </a:r>
            <a:r>
              <a:rPr lang="es-MX" sz="1200" dirty="0"/>
              <a:t>*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6412800" y="2172487"/>
            <a:ext cx="991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b="1" dirty="0" err="1"/>
              <a:t>Step</a:t>
            </a:r>
            <a:r>
              <a:rPr lang="es-MX" sz="1600" b="1" dirty="0"/>
              <a:t> 4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5738651" y="3320704"/>
            <a:ext cx="220983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Registry as Special Waste Generator for operation</a:t>
            </a:r>
          </a:p>
          <a:p>
            <a:pPr algn="ctr"/>
            <a:r>
              <a:rPr lang="en-US" sz="1100" dirty="0"/>
              <a:t>(</a:t>
            </a:r>
            <a:r>
              <a:rPr lang="en-US" sz="1100" b="1" dirty="0"/>
              <a:t>State</a:t>
            </a:r>
            <a:r>
              <a:rPr lang="en-US" sz="1100" dirty="0"/>
              <a:t>)</a:t>
            </a:r>
          </a:p>
          <a:p>
            <a:pPr algn="ctr"/>
            <a:endParaRPr lang="en-US" sz="1100" dirty="0"/>
          </a:p>
          <a:p>
            <a:pPr algn="ctr"/>
            <a:r>
              <a:rPr lang="en-US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Registry as Hazardous Waste Generator for operation</a:t>
            </a:r>
          </a:p>
          <a:p>
            <a:pPr algn="ctr"/>
            <a:r>
              <a:rPr lang="en-US" sz="1100" dirty="0"/>
              <a:t>(</a:t>
            </a:r>
            <a:r>
              <a:rPr lang="en-US" sz="1100" b="1" dirty="0"/>
              <a:t>Federal</a:t>
            </a:r>
            <a:r>
              <a:rPr lang="en-US" sz="1100" dirty="0"/>
              <a:t>)</a:t>
            </a:r>
          </a:p>
          <a:p>
            <a:pPr algn="ctr"/>
            <a:endParaRPr lang="en-US" sz="1100" dirty="0"/>
          </a:p>
          <a:p>
            <a:pPr algn="ctr"/>
            <a:r>
              <a:rPr lang="en-US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Registry for the water discharge for operation for operation</a:t>
            </a:r>
          </a:p>
          <a:p>
            <a:pPr algn="ctr"/>
            <a:r>
              <a:rPr lang="en-US" sz="1100" dirty="0"/>
              <a:t>(</a:t>
            </a:r>
            <a:r>
              <a:rPr lang="en-US" sz="1100" b="1" dirty="0"/>
              <a:t>State</a:t>
            </a:r>
            <a:r>
              <a:rPr lang="en-US" sz="1100" dirty="0"/>
              <a:t> or </a:t>
            </a:r>
            <a:r>
              <a:rPr lang="en-US" sz="1100" b="1" dirty="0"/>
              <a:t>Federal</a:t>
            </a:r>
            <a:r>
              <a:rPr lang="en-US" sz="1100" dirty="0"/>
              <a:t>)</a:t>
            </a:r>
          </a:p>
          <a:p>
            <a:pPr algn="ctr"/>
            <a:endParaRPr lang="en-US" sz="1100" dirty="0"/>
          </a:p>
          <a:p>
            <a:pPr algn="ctr"/>
            <a:r>
              <a:rPr lang="en-US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Approval from Civil Protection Agency for Operation</a:t>
            </a:r>
          </a:p>
          <a:p>
            <a:pPr algn="ctr"/>
            <a:r>
              <a:rPr lang="en-US" sz="1100" dirty="0"/>
              <a:t>(</a:t>
            </a:r>
            <a:r>
              <a:rPr lang="en-US" sz="1100" b="1" dirty="0"/>
              <a:t>Federal</a:t>
            </a:r>
            <a:r>
              <a:rPr lang="en-US" sz="1100" dirty="0"/>
              <a:t>)</a:t>
            </a:r>
          </a:p>
          <a:p>
            <a:pPr algn="ctr"/>
            <a:endParaRPr lang="en-US" sz="11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11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Operation License</a:t>
            </a:r>
          </a:p>
          <a:p>
            <a:pPr algn="ctr"/>
            <a:r>
              <a:rPr lang="en-US" sz="1100" dirty="0"/>
              <a:t>(</a:t>
            </a:r>
            <a:r>
              <a:rPr lang="en-US" sz="1100" b="1" dirty="0"/>
              <a:t>Municipal</a:t>
            </a:r>
            <a:r>
              <a:rPr lang="en-US" sz="1100" dirty="0"/>
              <a:t> or </a:t>
            </a:r>
            <a:r>
              <a:rPr lang="en-US" sz="1100" b="1" dirty="0"/>
              <a:t>State</a:t>
            </a:r>
            <a:r>
              <a:rPr lang="en-US" sz="1100" dirty="0"/>
              <a:t> or </a:t>
            </a:r>
            <a:r>
              <a:rPr lang="en-US" sz="1100" b="1" dirty="0"/>
              <a:t>Federal</a:t>
            </a:r>
            <a:r>
              <a:rPr lang="en-US" sz="1100" dirty="0"/>
              <a:t>)</a:t>
            </a:r>
            <a:endParaRPr lang="es-MX" sz="1100" dirty="0"/>
          </a:p>
          <a:p>
            <a:pPr algn="ctr"/>
            <a:endParaRPr lang="es-MX" sz="1100" dirty="0"/>
          </a:p>
        </p:txBody>
      </p:sp>
      <p:sp>
        <p:nvSpPr>
          <p:cNvPr id="27" name="CuadroTexto 26"/>
          <p:cNvSpPr txBox="1"/>
          <p:nvPr/>
        </p:nvSpPr>
        <p:spPr>
          <a:xfrm>
            <a:off x="7266592" y="2890381"/>
            <a:ext cx="13430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20 - 45 </a:t>
            </a:r>
            <a:r>
              <a:rPr lang="es-MX" sz="1050" dirty="0" err="1"/>
              <a:t>business</a:t>
            </a:r>
            <a:r>
              <a:rPr lang="es-MX" sz="1050" dirty="0"/>
              <a:t> </a:t>
            </a:r>
          </a:p>
          <a:p>
            <a:pPr algn="ctr"/>
            <a:r>
              <a:rPr lang="es-MX" sz="1050" dirty="0" err="1"/>
              <a:t>days</a:t>
            </a:r>
            <a:r>
              <a:rPr lang="es-MX" sz="1050" dirty="0"/>
              <a:t>*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90152" y="1466860"/>
            <a:ext cx="6956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i="1" dirty="0"/>
              <a:t>*</a:t>
            </a:r>
            <a:r>
              <a:rPr lang="en-US" sz="1000" b="1" i="1" dirty="0"/>
              <a:t>Estimated times may vary. </a:t>
            </a:r>
          </a:p>
          <a:p>
            <a:pPr algn="just"/>
            <a:r>
              <a:rPr lang="en-US" sz="1000" b="1" i="1" dirty="0"/>
              <a:t>Note: It may be required additional permits, licenses and/or authorizations.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4422980" y="2862937"/>
            <a:ext cx="16871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45 - 60 </a:t>
            </a:r>
            <a:r>
              <a:rPr lang="es-MX" sz="1050" dirty="0" err="1"/>
              <a:t>business</a:t>
            </a:r>
            <a:r>
              <a:rPr lang="es-MX" sz="1050" dirty="0"/>
              <a:t> </a:t>
            </a:r>
          </a:p>
          <a:p>
            <a:pPr algn="ctr"/>
            <a:r>
              <a:rPr lang="es-MX" sz="1050" dirty="0" err="1"/>
              <a:t>days</a:t>
            </a:r>
            <a:r>
              <a:rPr lang="es-MX" sz="1050" dirty="0"/>
              <a:t>*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5260A9F-FD66-4DC3-B26C-413F8747E5F5}"/>
              </a:ext>
            </a:extLst>
          </p:cNvPr>
          <p:cNvSpPr txBox="1"/>
          <p:nvPr/>
        </p:nvSpPr>
        <p:spPr>
          <a:xfrm>
            <a:off x="571599" y="2840388"/>
            <a:ext cx="1687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15 - 25 </a:t>
            </a:r>
            <a:r>
              <a:rPr lang="es-MX" sz="1050" dirty="0" err="1"/>
              <a:t>business</a:t>
            </a:r>
            <a:r>
              <a:rPr lang="es-MX" sz="1050" dirty="0"/>
              <a:t> </a:t>
            </a:r>
            <a:r>
              <a:rPr lang="es-MX" sz="1050" dirty="0" err="1"/>
              <a:t>days</a:t>
            </a:r>
            <a:r>
              <a:rPr lang="es-MX" sz="1200" dirty="0"/>
              <a:t>*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60BD740D-C859-4DCC-AF15-F0B8CD24A321}"/>
              </a:ext>
            </a:extLst>
          </p:cNvPr>
          <p:cNvCxnSpPr>
            <a:cxnSpLocks/>
          </p:cNvCxnSpPr>
          <p:nvPr/>
        </p:nvCxnSpPr>
        <p:spPr>
          <a:xfrm flipV="1">
            <a:off x="4175175" y="2743200"/>
            <a:ext cx="4865794" cy="29116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  <a:alpha val="8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E2ADCF9B-AE7F-4CB7-83D9-34DF8A6FA8E5}"/>
              </a:ext>
            </a:extLst>
          </p:cNvPr>
          <p:cNvCxnSpPr>
            <a:cxnSpLocks/>
          </p:cNvCxnSpPr>
          <p:nvPr/>
        </p:nvCxnSpPr>
        <p:spPr>
          <a:xfrm>
            <a:off x="4163457" y="2532973"/>
            <a:ext cx="11718" cy="66080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07539E4A-A55A-4020-8694-3A3A056D2601}"/>
              </a:ext>
            </a:extLst>
          </p:cNvPr>
          <p:cNvCxnSpPr>
            <a:cxnSpLocks/>
          </p:cNvCxnSpPr>
          <p:nvPr/>
        </p:nvCxnSpPr>
        <p:spPr>
          <a:xfrm>
            <a:off x="6908636" y="2559980"/>
            <a:ext cx="11718" cy="66080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85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950038" y="2474144"/>
            <a:ext cx="1536040" cy="91962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80000"/>
                  <a:tint val="66000"/>
                  <a:satMod val="160000"/>
                </a:schemeClr>
              </a:gs>
              <a:gs pos="50000">
                <a:schemeClr val="accent1">
                  <a:shade val="80000"/>
                  <a:tint val="44500"/>
                  <a:satMod val="160000"/>
                </a:schemeClr>
              </a:gs>
              <a:gs pos="100000">
                <a:schemeClr val="accent1">
                  <a:shade val="8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2849"/>
            <a:ext cx="8913813" cy="932188"/>
          </a:xfrm>
        </p:spPr>
        <p:txBody>
          <a:bodyPr>
            <a:noAutofit/>
          </a:bodyPr>
          <a:lstStyle/>
          <a:p>
            <a:r>
              <a:rPr lang="en-US" altLang="es-MX" sz="2000" b="1" cap="all" dirty="0"/>
              <a:t>IMMEX</a:t>
            </a:r>
            <a:r>
              <a:rPr lang="en-US" altLang="es-MX" sz="2000" dirty="0">
                <a:latin typeface="Century Gothic" pitchFamily="34" charset="0"/>
              </a:rPr>
              <a:t> </a:t>
            </a:r>
            <a:r>
              <a:rPr lang="en-US" altLang="es-MX" sz="2000" b="1" cap="all" dirty="0"/>
              <a:t>PROGRAM</a:t>
            </a:r>
            <a:r>
              <a:rPr lang="en-US" altLang="es-MX" sz="2000" b="1" cap="all" dirty="0">
                <a:latin typeface="Century Gothic" pitchFamily="34" charset="0"/>
              </a:rPr>
              <a:t> (STANDARD IMMEX).</a:t>
            </a:r>
            <a:r>
              <a:rPr lang="es-MX" sz="2400" dirty="0"/>
              <a:t>	</a:t>
            </a:r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90152" y="3370500"/>
            <a:ext cx="8950817" cy="386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-6854" y="3978737"/>
            <a:ext cx="10888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Ownership title of the property or Lease Agreement (more than 12 months)</a:t>
            </a:r>
          </a:p>
          <a:p>
            <a:pPr algn="ctr"/>
            <a:endParaRPr lang="en-US" sz="10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6112337" y="4323560"/>
            <a:ext cx="1152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. 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889321" y="4621615"/>
            <a:ext cx="9761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Maquila </a:t>
            </a:r>
            <a:r>
              <a:rPr lang="en-US" sz="1000" dirty="0"/>
              <a:t>Agreement</a:t>
            </a:r>
          </a:p>
          <a:p>
            <a:pPr algn="ctr"/>
            <a:endParaRPr lang="en-US" sz="10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632583" y="1868107"/>
            <a:ext cx="46880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 3 - 5 weeks*</a:t>
            </a:r>
          </a:p>
          <a:p>
            <a:pPr algn="ctr"/>
            <a:r>
              <a:rPr lang="en-US" sz="1100" b="1" dirty="0"/>
              <a:t>(Gathering and reviewing information which includes items 2-5)</a:t>
            </a:r>
          </a:p>
        </p:txBody>
      </p:sp>
      <p:cxnSp>
        <p:nvCxnSpPr>
          <p:cNvPr id="37" name="Conector recto de flecha 36"/>
          <p:cNvCxnSpPr>
            <a:stCxn id="69" idx="4"/>
            <a:endCxn id="15" idx="0"/>
          </p:cNvCxnSpPr>
          <p:nvPr/>
        </p:nvCxnSpPr>
        <p:spPr>
          <a:xfrm>
            <a:off x="534025" y="3157691"/>
            <a:ext cx="3524" cy="8210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Elipse 68"/>
          <p:cNvSpPr/>
          <p:nvPr/>
        </p:nvSpPr>
        <p:spPr>
          <a:xfrm>
            <a:off x="413156" y="2873911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Elipse 69"/>
          <p:cNvSpPr/>
          <p:nvPr/>
        </p:nvSpPr>
        <p:spPr>
          <a:xfrm>
            <a:off x="1272461" y="2874471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Elipse 74"/>
          <p:cNvSpPr/>
          <p:nvPr/>
        </p:nvSpPr>
        <p:spPr>
          <a:xfrm>
            <a:off x="2085699" y="2897573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Conector recto de flecha 63"/>
          <p:cNvCxnSpPr>
            <a:endCxn id="70" idx="0"/>
          </p:cNvCxnSpPr>
          <p:nvPr/>
        </p:nvCxnSpPr>
        <p:spPr>
          <a:xfrm flipH="1">
            <a:off x="1393330" y="2443653"/>
            <a:ext cx="5168" cy="4308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de flecha 79"/>
          <p:cNvCxnSpPr>
            <a:stCxn id="20" idx="0"/>
            <a:endCxn id="3" idx="1"/>
          </p:cNvCxnSpPr>
          <p:nvPr/>
        </p:nvCxnSpPr>
        <p:spPr>
          <a:xfrm flipH="1">
            <a:off x="5950038" y="2435745"/>
            <a:ext cx="3" cy="4982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/>
          <p:cNvCxnSpPr/>
          <p:nvPr/>
        </p:nvCxnSpPr>
        <p:spPr>
          <a:xfrm>
            <a:off x="2223503" y="3168505"/>
            <a:ext cx="4381" cy="22771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/>
          <p:nvPr/>
        </p:nvCxnSpPr>
        <p:spPr>
          <a:xfrm>
            <a:off x="128242" y="2450637"/>
            <a:ext cx="893874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>
            <a:endCxn id="69" idx="0"/>
          </p:cNvCxnSpPr>
          <p:nvPr/>
        </p:nvCxnSpPr>
        <p:spPr>
          <a:xfrm>
            <a:off x="534025" y="2440884"/>
            <a:ext cx="0" cy="4330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>
            <a:stCxn id="70" idx="4"/>
            <a:endCxn id="35" idx="0"/>
          </p:cNvCxnSpPr>
          <p:nvPr/>
        </p:nvCxnSpPr>
        <p:spPr>
          <a:xfrm flipH="1">
            <a:off x="1377381" y="3158251"/>
            <a:ext cx="15949" cy="14633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CuadroTexto 50"/>
          <p:cNvSpPr txBox="1"/>
          <p:nvPr/>
        </p:nvSpPr>
        <p:spPr>
          <a:xfrm>
            <a:off x="1692244" y="5445629"/>
            <a:ext cx="1071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Detailed Investment Program in Mexico.</a:t>
            </a:r>
          </a:p>
        </p:txBody>
      </p:sp>
      <p:sp>
        <p:nvSpPr>
          <p:cNvPr id="20" name="Abrir corchete 19"/>
          <p:cNvSpPr/>
          <p:nvPr/>
        </p:nvSpPr>
        <p:spPr>
          <a:xfrm rot="5400000">
            <a:off x="2873040" y="-641256"/>
            <a:ext cx="737984" cy="5416017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CuadroTexto 56"/>
          <p:cNvSpPr txBox="1"/>
          <p:nvPr/>
        </p:nvSpPr>
        <p:spPr>
          <a:xfrm>
            <a:off x="2104539" y="1443127"/>
            <a:ext cx="46389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ESTIMATED TIMELINE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6868522" y="3819183"/>
            <a:ext cx="1269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Request of additional info from Ministry of Economy and response of the request, if any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8053109" y="4509441"/>
            <a:ext cx="10737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Final response from Ministry of Economy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6041659" y="1864644"/>
            <a:ext cx="1361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10 – 15 business </a:t>
            </a:r>
          </a:p>
          <a:p>
            <a:pPr algn="ctr"/>
            <a:r>
              <a:rPr lang="en-US" sz="1100" b="1" dirty="0"/>
              <a:t>days*</a:t>
            </a:r>
          </a:p>
        </p:txBody>
      </p:sp>
      <p:cxnSp>
        <p:nvCxnSpPr>
          <p:cNvPr id="39" name="Conector recto de flecha 38"/>
          <p:cNvCxnSpPr>
            <a:stCxn id="41" idx="4"/>
            <a:endCxn id="32" idx="0"/>
          </p:cNvCxnSpPr>
          <p:nvPr/>
        </p:nvCxnSpPr>
        <p:spPr>
          <a:xfrm flipH="1">
            <a:off x="8590008" y="3152511"/>
            <a:ext cx="29981" cy="13569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Elipse 39"/>
          <p:cNvSpPr/>
          <p:nvPr/>
        </p:nvSpPr>
        <p:spPr>
          <a:xfrm>
            <a:off x="7370807" y="2853534"/>
            <a:ext cx="265126" cy="31117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1" name="Elipse 40"/>
          <p:cNvSpPr/>
          <p:nvPr/>
        </p:nvSpPr>
        <p:spPr>
          <a:xfrm>
            <a:off x="8478726" y="2853534"/>
            <a:ext cx="282525" cy="298977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53" name="Conector recto de flecha 52"/>
          <p:cNvCxnSpPr/>
          <p:nvPr/>
        </p:nvCxnSpPr>
        <p:spPr>
          <a:xfrm>
            <a:off x="8611669" y="2460786"/>
            <a:ext cx="0" cy="407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/>
          <p:cNvCxnSpPr>
            <a:stCxn id="40" idx="4"/>
            <a:endCxn id="30" idx="0"/>
          </p:cNvCxnSpPr>
          <p:nvPr/>
        </p:nvCxnSpPr>
        <p:spPr>
          <a:xfrm>
            <a:off x="7503370" y="3164708"/>
            <a:ext cx="0" cy="6544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de flecha 58"/>
          <p:cNvCxnSpPr>
            <a:cxnSpLocks/>
          </p:cNvCxnSpPr>
          <p:nvPr/>
        </p:nvCxnSpPr>
        <p:spPr>
          <a:xfrm flipH="1">
            <a:off x="2208228" y="2435742"/>
            <a:ext cx="6526" cy="4489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Abrir corchete 59"/>
          <p:cNvSpPr/>
          <p:nvPr/>
        </p:nvSpPr>
        <p:spPr>
          <a:xfrm rot="5400000">
            <a:off x="6359952" y="1281432"/>
            <a:ext cx="724766" cy="1544593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1" name="CuadroTexto 60"/>
          <p:cNvSpPr txBox="1"/>
          <p:nvPr/>
        </p:nvSpPr>
        <p:spPr>
          <a:xfrm>
            <a:off x="7686452" y="1874013"/>
            <a:ext cx="878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10 – 15 business days*</a:t>
            </a:r>
          </a:p>
        </p:txBody>
      </p:sp>
      <p:sp>
        <p:nvSpPr>
          <p:cNvPr id="62" name="Abrir corchete 61"/>
          <p:cNvSpPr/>
          <p:nvPr/>
        </p:nvSpPr>
        <p:spPr>
          <a:xfrm rot="5400000">
            <a:off x="7688855" y="1500284"/>
            <a:ext cx="728589" cy="1117037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1" name="Elipse 70"/>
          <p:cNvSpPr/>
          <p:nvPr/>
        </p:nvSpPr>
        <p:spPr>
          <a:xfrm>
            <a:off x="5849000" y="2899694"/>
            <a:ext cx="203979" cy="264337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72" name="Conector recto de flecha 71"/>
          <p:cNvCxnSpPr/>
          <p:nvPr/>
        </p:nvCxnSpPr>
        <p:spPr>
          <a:xfrm>
            <a:off x="7488561" y="2475643"/>
            <a:ext cx="12879" cy="3862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de flecha 73"/>
          <p:cNvCxnSpPr/>
          <p:nvPr/>
        </p:nvCxnSpPr>
        <p:spPr>
          <a:xfrm>
            <a:off x="5935264" y="3164032"/>
            <a:ext cx="6034" cy="22319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CuadroTexto 92"/>
          <p:cNvSpPr txBox="1"/>
          <p:nvPr/>
        </p:nvSpPr>
        <p:spPr>
          <a:xfrm>
            <a:off x="7117694" y="6375680"/>
            <a:ext cx="21903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*Estimated times may vary.</a:t>
            </a:r>
          </a:p>
        </p:txBody>
      </p:sp>
      <p:sp>
        <p:nvSpPr>
          <p:cNvPr id="108" name="Elipse 107"/>
          <p:cNvSpPr/>
          <p:nvPr/>
        </p:nvSpPr>
        <p:spPr>
          <a:xfrm>
            <a:off x="3060224" y="2913357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9" name="Conector recto de flecha 108"/>
          <p:cNvCxnSpPr/>
          <p:nvPr/>
        </p:nvCxnSpPr>
        <p:spPr>
          <a:xfrm flipH="1">
            <a:off x="3187894" y="3210800"/>
            <a:ext cx="5453" cy="7894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CuadroTexto 109"/>
          <p:cNvSpPr txBox="1"/>
          <p:nvPr/>
        </p:nvSpPr>
        <p:spPr>
          <a:xfrm>
            <a:off x="2531647" y="3972969"/>
            <a:ext cx="12988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Classification in Mexican HS Codes of machinery, raw materials to be imported and products to be exported</a:t>
            </a:r>
          </a:p>
          <a:p>
            <a:pPr algn="ctr"/>
            <a:endParaRPr lang="en-US" sz="1000" dirty="0"/>
          </a:p>
        </p:txBody>
      </p:sp>
      <p:cxnSp>
        <p:nvCxnSpPr>
          <p:cNvPr id="111" name="Conector recto de flecha 110"/>
          <p:cNvCxnSpPr/>
          <p:nvPr/>
        </p:nvCxnSpPr>
        <p:spPr>
          <a:xfrm flipH="1">
            <a:off x="3181093" y="2449408"/>
            <a:ext cx="5738" cy="450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Elipse 115"/>
          <p:cNvSpPr/>
          <p:nvPr/>
        </p:nvSpPr>
        <p:spPr>
          <a:xfrm>
            <a:off x="4140906" y="2865910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cxnSp>
        <p:nvCxnSpPr>
          <p:cNvPr id="117" name="Conector recto de flecha 116"/>
          <p:cNvCxnSpPr>
            <a:stCxn id="116" idx="4"/>
          </p:cNvCxnSpPr>
          <p:nvPr/>
        </p:nvCxnSpPr>
        <p:spPr>
          <a:xfrm flipH="1">
            <a:off x="4261473" y="3149690"/>
            <a:ext cx="302" cy="13863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CuadroTexto 117"/>
          <p:cNvSpPr txBox="1"/>
          <p:nvPr/>
        </p:nvSpPr>
        <p:spPr>
          <a:xfrm>
            <a:off x="3690125" y="4493851"/>
            <a:ext cx="11610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err="1"/>
              <a:t>Tax</a:t>
            </a:r>
            <a:r>
              <a:rPr lang="es-MX" sz="1000" dirty="0"/>
              <a:t> </a:t>
            </a:r>
            <a:r>
              <a:rPr lang="es-MX" sz="1000" dirty="0" err="1"/>
              <a:t>Compliance</a:t>
            </a:r>
            <a:r>
              <a:rPr lang="es-MX" sz="1000" dirty="0"/>
              <a:t> </a:t>
            </a:r>
            <a:r>
              <a:rPr lang="es-MX" sz="1000" dirty="0" err="1"/>
              <a:t>Letter</a:t>
            </a:r>
            <a:r>
              <a:rPr lang="es-MX" sz="1000" dirty="0"/>
              <a:t> of </a:t>
            </a:r>
            <a:r>
              <a:rPr lang="es-MX" sz="1000" dirty="0" err="1"/>
              <a:t>the</a:t>
            </a:r>
            <a:r>
              <a:rPr lang="es-MX" sz="1000" dirty="0"/>
              <a:t> Company and Electronic </a:t>
            </a:r>
            <a:r>
              <a:rPr lang="es-MX" sz="1000" dirty="0" err="1"/>
              <a:t>taxpayer</a:t>
            </a:r>
            <a:r>
              <a:rPr lang="es-MX" sz="1000" dirty="0"/>
              <a:t> </a:t>
            </a:r>
            <a:r>
              <a:rPr lang="es-MX" sz="1000" dirty="0" err="1"/>
              <a:t>password</a:t>
            </a:r>
            <a:r>
              <a:rPr lang="es-MX" sz="1000" dirty="0"/>
              <a:t>/</a:t>
            </a:r>
            <a:r>
              <a:rPr lang="es-MX" sz="1000" dirty="0" err="1"/>
              <a:t>code</a:t>
            </a:r>
            <a:r>
              <a:rPr lang="es-MX" sz="1000" dirty="0"/>
              <a:t> </a:t>
            </a:r>
            <a:r>
              <a:rPr lang="es-MX" sz="1000" dirty="0" err="1"/>
              <a:t>signature</a:t>
            </a:r>
            <a:r>
              <a:rPr lang="es-MX" sz="1000" dirty="0"/>
              <a:t> (FIEL)</a:t>
            </a:r>
          </a:p>
          <a:p>
            <a:pPr algn="ctr"/>
            <a:endParaRPr lang="es-MX" sz="1000" dirty="0"/>
          </a:p>
        </p:txBody>
      </p:sp>
      <p:cxnSp>
        <p:nvCxnSpPr>
          <p:cNvPr id="119" name="Conector recto de flecha 118"/>
          <p:cNvCxnSpPr>
            <a:cxnSpLocks/>
          </p:cNvCxnSpPr>
          <p:nvPr/>
        </p:nvCxnSpPr>
        <p:spPr>
          <a:xfrm>
            <a:off x="4246698" y="2456077"/>
            <a:ext cx="5184" cy="3974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CuadroTexto 91"/>
          <p:cNvSpPr txBox="1"/>
          <p:nvPr/>
        </p:nvSpPr>
        <p:spPr>
          <a:xfrm rot="21552047">
            <a:off x="5446405" y="5398017"/>
            <a:ext cx="981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000"/>
            </a:lvl1pPr>
          </a:lstStyle>
          <a:p>
            <a:r>
              <a:rPr lang="en-US" b="1" dirty="0"/>
              <a:t>Electronic Filing of the application</a:t>
            </a:r>
          </a:p>
        </p:txBody>
      </p: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B00B9054-DAFA-4405-9961-7724FD9A32C9}"/>
              </a:ext>
            </a:extLst>
          </p:cNvPr>
          <p:cNvCxnSpPr>
            <a:cxnSpLocks/>
          </p:cNvCxnSpPr>
          <p:nvPr/>
        </p:nvCxnSpPr>
        <p:spPr>
          <a:xfrm flipH="1">
            <a:off x="5166341" y="2468555"/>
            <a:ext cx="1" cy="3849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Elipse 4">
            <a:extLst>
              <a:ext uri="{FF2B5EF4-FFF2-40B4-BE49-F238E27FC236}">
                <a16:creationId xmlns:a16="http://schemas.microsoft.com/office/drawing/2014/main" id="{987FEC1E-AE0B-478E-A456-4630E7F26FC0}"/>
              </a:ext>
            </a:extLst>
          </p:cNvPr>
          <p:cNvSpPr/>
          <p:nvPr/>
        </p:nvSpPr>
        <p:spPr>
          <a:xfrm>
            <a:off x="5061923" y="2880482"/>
            <a:ext cx="203979" cy="264337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cxnSp>
        <p:nvCxnSpPr>
          <p:cNvPr id="55" name="Conector recto de flecha 54">
            <a:extLst>
              <a:ext uri="{FF2B5EF4-FFF2-40B4-BE49-F238E27FC236}">
                <a16:creationId xmlns:a16="http://schemas.microsoft.com/office/drawing/2014/main" id="{B8744ACA-6E1C-41E6-A7DA-286532EE2675}"/>
              </a:ext>
            </a:extLst>
          </p:cNvPr>
          <p:cNvCxnSpPr/>
          <p:nvPr/>
        </p:nvCxnSpPr>
        <p:spPr>
          <a:xfrm flipH="1">
            <a:off x="5167475" y="3151324"/>
            <a:ext cx="5453" cy="7894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9ADD2104-20B8-4E2E-922A-1D86F3642F8F}"/>
              </a:ext>
            </a:extLst>
          </p:cNvPr>
          <p:cNvSpPr txBox="1"/>
          <p:nvPr/>
        </p:nvSpPr>
        <p:spPr>
          <a:xfrm>
            <a:off x="4517111" y="3951517"/>
            <a:ext cx="12696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Affidavit formalized before Notary Public</a:t>
            </a:r>
          </a:p>
        </p:txBody>
      </p:sp>
    </p:spTree>
    <p:extLst>
      <p:ext uri="{BB962C8B-B14F-4D97-AF65-F5344CB8AC3E}">
        <p14:creationId xmlns:p14="http://schemas.microsoft.com/office/powerpoint/2010/main" val="1828452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ángulo 77"/>
          <p:cNvSpPr/>
          <p:nvPr/>
        </p:nvSpPr>
        <p:spPr>
          <a:xfrm>
            <a:off x="7086809" y="2464923"/>
            <a:ext cx="881326" cy="90423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80000"/>
                  <a:tint val="66000"/>
                  <a:satMod val="160000"/>
                </a:schemeClr>
              </a:gs>
              <a:gs pos="50000">
                <a:schemeClr val="accent1">
                  <a:shade val="80000"/>
                  <a:tint val="44500"/>
                  <a:satMod val="160000"/>
                </a:schemeClr>
              </a:gs>
              <a:gs pos="100000">
                <a:schemeClr val="accent1">
                  <a:shade val="8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ángulo 76"/>
          <p:cNvSpPr/>
          <p:nvPr/>
        </p:nvSpPr>
        <p:spPr>
          <a:xfrm>
            <a:off x="7977628" y="2460787"/>
            <a:ext cx="822365" cy="92485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80000"/>
                  <a:tint val="66000"/>
                  <a:satMod val="160000"/>
                </a:schemeClr>
              </a:gs>
              <a:gs pos="50000">
                <a:schemeClr val="accent1">
                  <a:shade val="80000"/>
                  <a:tint val="44500"/>
                  <a:satMod val="160000"/>
                </a:schemeClr>
              </a:gs>
              <a:gs pos="100000">
                <a:schemeClr val="accent1">
                  <a:shade val="8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ángulo 2"/>
          <p:cNvSpPr/>
          <p:nvPr/>
        </p:nvSpPr>
        <p:spPr>
          <a:xfrm>
            <a:off x="5333677" y="2460786"/>
            <a:ext cx="813165" cy="91962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80000"/>
                  <a:tint val="66000"/>
                  <a:satMod val="160000"/>
                </a:schemeClr>
              </a:gs>
              <a:gs pos="50000">
                <a:schemeClr val="accent1">
                  <a:shade val="80000"/>
                  <a:tint val="44500"/>
                  <a:satMod val="160000"/>
                </a:schemeClr>
              </a:gs>
              <a:gs pos="100000">
                <a:schemeClr val="accent1">
                  <a:shade val="8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2849"/>
            <a:ext cx="8913813" cy="932188"/>
          </a:xfrm>
        </p:spPr>
        <p:txBody>
          <a:bodyPr>
            <a:noAutofit/>
          </a:bodyPr>
          <a:lstStyle/>
          <a:p>
            <a:r>
              <a:rPr lang="en-US" altLang="es-MX" sz="2000" b="1" cap="all" dirty="0"/>
              <a:t>VAT Certification.</a:t>
            </a:r>
            <a:r>
              <a:rPr lang="es-MX" sz="2400" dirty="0"/>
              <a:t>	</a:t>
            </a:r>
            <a:endParaRPr lang="es-E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90152" y="3370500"/>
            <a:ext cx="8950817" cy="386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-22989" y="3706139"/>
            <a:ext cx="1088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err="1"/>
              <a:t>Tax</a:t>
            </a:r>
            <a:r>
              <a:rPr lang="es-MX" sz="1000" dirty="0"/>
              <a:t> </a:t>
            </a:r>
            <a:r>
              <a:rPr lang="es-MX" sz="1000" dirty="0" err="1"/>
              <a:t>Compliance</a:t>
            </a:r>
            <a:r>
              <a:rPr lang="es-MX" sz="1000" dirty="0"/>
              <a:t> </a:t>
            </a:r>
            <a:r>
              <a:rPr lang="es-MX" sz="1000" dirty="0" err="1"/>
              <a:t>Letters</a:t>
            </a:r>
            <a:r>
              <a:rPr lang="es-MX" sz="1000" dirty="0"/>
              <a:t> and </a:t>
            </a:r>
            <a:r>
              <a:rPr lang="es-MX" sz="1000" dirty="0" err="1"/>
              <a:t>taxpayer</a:t>
            </a:r>
            <a:r>
              <a:rPr lang="es-MX" sz="1000" dirty="0"/>
              <a:t> </a:t>
            </a:r>
            <a:r>
              <a:rPr lang="es-MX" sz="1000" dirty="0" err="1"/>
              <a:t>inbox</a:t>
            </a:r>
            <a:endParaRPr lang="es-MX" sz="10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6112337" y="4323560"/>
            <a:ext cx="1152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. 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618862" y="4388768"/>
            <a:ext cx="9761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 Proof of Inventory</a:t>
            </a:r>
          </a:p>
          <a:p>
            <a:pPr algn="ctr"/>
            <a:r>
              <a:rPr lang="en-US" sz="1000" dirty="0"/>
              <a:t>Control software System (Annex 24 and 31)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632583" y="1868107"/>
            <a:ext cx="46880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 3 - 5 weeks*</a:t>
            </a:r>
          </a:p>
          <a:p>
            <a:pPr algn="ctr"/>
            <a:r>
              <a:rPr lang="en-US" sz="1100" b="1" dirty="0"/>
              <a:t>(Gathering and reviewing information which includes items 1-9)</a:t>
            </a:r>
          </a:p>
        </p:txBody>
      </p:sp>
      <p:cxnSp>
        <p:nvCxnSpPr>
          <p:cNvPr id="37" name="Conector recto de flecha 36"/>
          <p:cNvCxnSpPr>
            <a:cxnSpLocks/>
          </p:cNvCxnSpPr>
          <p:nvPr/>
        </p:nvCxnSpPr>
        <p:spPr>
          <a:xfrm flipH="1">
            <a:off x="521414" y="3074498"/>
            <a:ext cx="4668" cy="6898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Elipse 68"/>
          <p:cNvSpPr/>
          <p:nvPr/>
        </p:nvSpPr>
        <p:spPr>
          <a:xfrm>
            <a:off x="413156" y="2873911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Elipse 69"/>
          <p:cNvSpPr/>
          <p:nvPr/>
        </p:nvSpPr>
        <p:spPr>
          <a:xfrm>
            <a:off x="1002002" y="2874471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Elipse 74"/>
          <p:cNvSpPr/>
          <p:nvPr/>
        </p:nvSpPr>
        <p:spPr>
          <a:xfrm>
            <a:off x="1473092" y="2884725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Conector recto de flecha 63"/>
          <p:cNvCxnSpPr>
            <a:endCxn id="70" idx="0"/>
          </p:cNvCxnSpPr>
          <p:nvPr/>
        </p:nvCxnSpPr>
        <p:spPr>
          <a:xfrm flipH="1">
            <a:off x="1122871" y="2443653"/>
            <a:ext cx="5168" cy="4308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de flecha 79"/>
          <p:cNvCxnSpPr>
            <a:stCxn id="20" idx="0"/>
            <a:endCxn id="71" idx="0"/>
          </p:cNvCxnSpPr>
          <p:nvPr/>
        </p:nvCxnSpPr>
        <p:spPr>
          <a:xfrm flipH="1">
            <a:off x="5317076" y="2463691"/>
            <a:ext cx="9898" cy="4165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/>
          <p:cNvCxnSpPr>
            <a:stCxn id="75" idx="4"/>
            <a:endCxn id="51" idx="0"/>
          </p:cNvCxnSpPr>
          <p:nvPr/>
        </p:nvCxnSpPr>
        <p:spPr>
          <a:xfrm>
            <a:off x="1593961" y="3168505"/>
            <a:ext cx="4381" cy="22771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/>
          <p:nvPr/>
        </p:nvCxnSpPr>
        <p:spPr>
          <a:xfrm>
            <a:off x="128242" y="2450637"/>
            <a:ext cx="893874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>
            <a:endCxn id="69" idx="0"/>
          </p:cNvCxnSpPr>
          <p:nvPr/>
        </p:nvCxnSpPr>
        <p:spPr>
          <a:xfrm>
            <a:off x="534025" y="2440884"/>
            <a:ext cx="0" cy="4330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>
            <a:cxnSpLocks/>
          </p:cNvCxnSpPr>
          <p:nvPr/>
        </p:nvCxnSpPr>
        <p:spPr>
          <a:xfrm flipH="1">
            <a:off x="1106922" y="3074498"/>
            <a:ext cx="15949" cy="11772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CuadroTexto 50"/>
          <p:cNvSpPr txBox="1"/>
          <p:nvPr/>
        </p:nvSpPr>
        <p:spPr>
          <a:xfrm>
            <a:off x="1062702" y="5445629"/>
            <a:ext cx="10712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Employees registration and payment of contributions (10 employees)</a:t>
            </a:r>
          </a:p>
        </p:txBody>
      </p:sp>
      <p:sp>
        <p:nvSpPr>
          <p:cNvPr id="20" name="Abrir corchete 19"/>
          <p:cNvSpPr/>
          <p:nvPr/>
        </p:nvSpPr>
        <p:spPr>
          <a:xfrm rot="5400000">
            <a:off x="2547533" y="-315750"/>
            <a:ext cx="765931" cy="4792950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CuadroTexto 56"/>
          <p:cNvSpPr txBox="1"/>
          <p:nvPr/>
        </p:nvSpPr>
        <p:spPr>
          <a:xfrm>
            <a:off x="2104539" y="1443127"/>
            <a:ext cx="46389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ESTIMATED TIMELINE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5691282" y="3809829"/>
            <a:ext cx="9238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Government  requirements</a:t>
            </a:r>
          </a:p>
          <a:p>
            <a:pPr algn="ctr"/>
            <a:r>
              <a:rPr lang="en-US" sz="1000" dirty="0"/>
              <a:t>notice (Internal criteria)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6572040" y="4509441"/>
            <a:ext cx="1073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Response to the Government request (SAT)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311391" y="4142547"/>
            <a:ext cx="1152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. 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7406331" y="3908743"/>
            <a:ext cx="11623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Government visit (full day inspection)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5306269" y="1826437"/>
            <a:ext cx="8805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30 – 40 business </a:t>
            </a:r>
          </a:p>
          <a:p>
            <a:pPr algn="ctr"/>
            <a:r>
              <a:rPr lang="en-US" sz="1100" b="1" dirty="0"/>
              <a:t>days*</a:t>
            </a:r>
          </a:p>
        </p:txBody>
      </p:sp>
      <p:cxnSp>
        <p:nvCxnSpPr>
          <p:cNvPr id="39" name="Conector recto de flecha 38"/>
          <p:cNvCxnSpPr>
            <a:stCxn id="41" idx="4"/>
            <a:endCxn id="32" idx="0"/>
          </p:cNvCxnSpPr>
          <p:nvPr/>
        </p:nvCxnSpPr>
        <p:spPr>
          <a:xfrm>
            <a:off x="7091963" y="3152511"/>
            <a:ext cx="16976" cy="13569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Elipse 39"/>
          <p:cNvSpPr/>
          <p:nvPr/>
        </p:nvSpPr>
        <p:spPr>
          <a:xfrm>
            <a:off x="5922237" y="2871403"/>
            <a:ext cx="466194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6856655" y="2868731"/>
            <a:ext cx="470616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42" name="Elipse 41"/>
          <p:cNvSpPr/>
          <p:nvPr/>
        </p:nvSpPr>
        <p:spPr>
          <a:xfrm>
            <a:off x="7738030" y="2880252"/>
            <a:ext cx="474832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Elipse 42"/>
          <p:cNvSpPr/>
          <p:nvPr/>
        </p:nvSpPr>
        <p:spPr>
          <a:xfrm>
            <a:off x="8553958" y="2878551"/>
            <a:ext cx="489883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Conector recto de flecha 43"/>
          <p:cNvCxnSpPr>
            <a:endCxn id="42" idx="0"/>
          </p:cNvCxnSpPr>
          <p:nvPr/>
        </p:nvCxnSpPr>
        <p:spPr>
          <a:xfrm>
            <a:off x="7968135" y="2450637"/>
            <a:ext cx="7311" cy="4296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/>
          <p:cNvCxnSpPr/>
          <p:nvPr/>
        </p:nvCxnSpPr>
        <p:spPr>
          <a:xfrm>
            <a:off x="8800531" y="2442119"/>
            <a:ext cx="3592" cy="4364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/>
          <p:cNvCxnSpPr>
            <a:stCxn id="43" idx="4"/>
            <a:endCxn id="58" idx="0"/>
          </p:cNvCxnSpPr>
          <p:nvPr/>
        </p:nvCxnSpPr>
        <p:spPr>
          <a:xfrm flipH="1">
            <a:off x="8775882" y="3162331"/>
            <a:ext cx="23018" cy="14642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/>
          <p:cNvCxnSpPr>
            <a:endCxn id="41" idx="0"/>
          </p:cNvCxnSpPr>
          <p:nvPr/>
        </p:nvCxnSpPr>
        <p:spPr>
          <a:xfrm>
            <a:off x="7091963" y="2460786"/>
            <a:ext cx="0" cy="407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/>
          <p:cNvCxnSpPr>
            <a:stCxn id="40" idx="4"/>
            <a:endCxn id="30" idx="0"/>
          </p:cNvCxnSpPr>
          <p:nvPr/>
        </p:nvCxnSpPr>
        <p:spPr>
          <a:xfrm flipH="1">
            <a:off x="6153203" y="3155183"/>
            <a:ext cx="2131" cy="6546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de flecha 54"/>
          <p:cNvCxnSpPr>
            <a:stCxn id="42" idx="4"/>
            <a:endCxn id="34" idx="0"/>
          </p:cNvCxnSpPr>
          <p:nvPr/>
        </p:nvCxnSpPr>
        <p:spPr>
          <a:xfrm>
            <a:off x="7975446" y="3164032"/>
            <a:ext cx="12073" cy="7447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CuadroTexto 57"/>
          <p:cNvSpPr txBox="1"/>
          <p:nvPr/>
        </p:nvSpPr>
        <p:spPr>
          <a:xfrm>
            <a:off x="8290610" y="4626627"/>
            <a:ext cx="9705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Final response from SAT</a:t>
            </a:r>
          </a:p>
        </p:txBody>
      </p:sp>
      <p:cxnSp>
        <p:nvCxnSpPr>
          <p:cNvPr id="59" name="Conector recto de flecha 58"/>
          <p:cNvCxnSpPr>
            <a:endCxn id="75" idx="0"/>
          </p:cNvCxnSpPr>
          <p:nvPr/>
        </p:nvCxnSpPr>
        <p:spPr>
          <a:xfrm flipH="1">
            <a:off x="1593961" y="2435742"/>
            <a:ext cx="6526" cy="4489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Abrir corchete 59"/>
          <p:cNvSpPr/>
          <p:nvPr/>
        </p:nvSpPr>
        <p:spPr>
          <a:xfrm rot="5400000">
            <a:off x="5360156" y="1655788"/>
            <a:ext cx="758063" cy="829177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1" name="CuadroTexto 60"/>
          <p:cNvSpPr txBox="1"/>
          <p:nvPr/>
        </p:nvSpPr>
        <p:spPr>
          <a:xfrm>
            <a:off x="6184775" y="1772947"/>
            <a:ext cx="8367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 – 5 business days*</a:t>
            </a:r>
          </a:p>
        </p:txBody>
      </p:sp>
      <p:sp>
        <p:nvSpPr>
          <p:cNvPr id="62" name="Abrir corchete 61"/>
          <p:cNvSpPr/>
          <p:nvPr/>
        </p:nvSpPr>
        <p:spPr>
          <a:xfrm rot="5400000">
            <a:off x="6230516" y="1592811"/>
            <a:ext cx="790661" cy="945287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3" name="Abrir corchete 62"/>
          <p:cNvSpPr/>
          <p:nvPr/>
        </p:nvSpPr>
        <p:spPr>
          <a:xfrm rot="5400000">
            <a:off x="7154678" y="1620301"/>
            <a:ext cx="770759" cy="870412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5" name="CuadroTexto 64"/>
          <p:cNvSpPr txBox="1"/>
          <p:nvPr/>
        </p:nvSpPr>
        <p:spPr>
          <a:xfrm>
            <a:off x="7030550" y="1834938"/>
            <a:ext cx="9156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30 – 40 business </a:t>
            </a:r>
          </a:p>
          <a:p>
            <a:pPr algn="ctr"/>
            <a:r>
              <a:rPr lang="en-US" sz="1100" b="1" dirty="0"/>
              <a:t>day*</a:t>
            </a:r>
          </a:p>
        </p:txBody>
      </p:sp>
      <p:sp>
        <p:nvSpPr>
          <p:cNvPr id="66" name="Abrir corchete 65"/>
          <p:cNvSpPr/>
          <p:nvPr/>
        </p:nvSpPr>
        <p:spPr>
          <a:xfrm rot="5400000">
            <a:off x="8000866" y="1644528"/>
            <a:ext cx="773525" cy="824729"/>
          </a:xfrm>
          <a:prstGeom prst="leftBracket">
            <a:avLst>
              <a:gd name="adj" fmla="val 4478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7" name="CuadroTexto 66"/>
          <p:cNvSpPr txBox="1"/>
          <p:nvPr/>
        </p:nvSpPr>
        <p:spPr>
          <a:xfrm>
            <a:off x="7751457" y="1773613"/>
            <a:ext cx="12895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10-15 </a:t>
            </a:r>
          </a:p>
          <a:p>
            <a:pPr algn="ctr"/>
            <a:r>
              <a:rPr lang="en-US" sz="1100" b="1" dirty="0"/>
              <a:t>business </a:t>
            </a:r>
          </a:p>
          <a:p>
            <a:pPr algn="ctr"/>
            <a:r>
              <a:rPr lang="en-US" sz="1100" b="1" dirty="0"/>
              <a:t>days*</a:t>
            </a:r>
          </a:p>
        </p:txBody>
      </p:sp>
      <p:sp>
        <p:nvSpPr>
          <p:cNvPr id="71" name="Elipse 70"/>
          <p:cNvSpPr/>
          <p:nvPr/>
        </p:nvSpPr>
        <p:spPr>
          <a:xfrm>
            <a:off x="5088073" y="2880252"/>
            <a:ext cx="458006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2" name="Conector recto de flecha 71"/>
          <p:cNvCxnSpPr>
            <a:stCxn id="62" idx="2"/>
            <a:endCxn id="40" idx="0"/>
          </p:cNvCxnSpPr>
          <p:nvPr/>
        </p:nvCxnSpPr>
        <p:spPr>
          <a:xfrm>
            <a:off x="6153203" y="2460785"/>
            <a:ext cx="2131" cy="4106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de flecha 73"/>
          <p:cNvCxnSpPr>
            <a:stCxn id="71" idx="4"/>
            <a:endCxn id="76" idx="0"/>
          </p:cNvCxnSpPr>
          <p:nvPr/>
        </p:nvCxnSpPr>
        <p:spPr>
          <a:xfrm>
            <a:off x="5317076" y="3164032"/>
            <a:ext cx="2815" cy="20011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CuadroTexto 75"/>
          <p:cNvSpPr txBox="1"/>
          <p:nvPr/>
        </p:nvSpPr>
        <p:spPr>
          <a:xfrm rot="21552047">
            <a:off x="4836041" y="5165120"/>
            <a:ext cx="9818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000"/>
            </a:lvl1pPr>
          </a:lstStyle>
          <a:p>
            <a:r>
              <a:rPr lang="en-US" b="1" dirty="0"/>
              <a:t>Electronic Filing of the application + payment of $1500 USD Approx.</a:t>
            </a:r>
          </a:p>
        </p:txBody>
      </p:sp>
      <p:sp>
        <p:nvSpPr>
          <p:cNvPr id="93" name="CuadroTexto 92"/>
          <p:cNvSpPr txBox="1"/>
          <p:nvPr/>
        </p:nvSpPr>
        <p:spPr>
          <a:xfrm>
            <a:off x="7117694" y="6375680"/>
            <a:ext cx="21903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*Estimated times may vary.</a:t>
            </a:r>
          </a:p>
        </p:txBody>
      </p:sp>
      <p:sp>
        <p:nvSpPr>
          <p:cNvPr id="108" name="Elipse 107"/>
          <p:cNvSpPr/>
          <p:nvPr/>
        </p:nvSpPr>
        <p:spPr>
          <a:xfrm>
            <a:off x="1949820" y="2899694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9" name="Conector recto de flecha 108"/>
          <p:cNvCxnSpPr>
            <a:stCxn id="108" idx="4"/>
            <a:endCxn id="110" idx="0"/>
          </p:cNvCxnSpPr>
          <p:nvPr/>
        </p:nvCxnSpPr>
        <p:spPr>
          <a:xfrm flipH="1">
            <a:off x="2065236" y="3183474"/>
            <a:ext cx="5453" cy="7894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CuadroTexto 109"/>
          <p:cNvSpPr txBox="1"/>
          <p:nvPr/>
        </p:nvSpPr>
        <p:spPr>
          <a:xfrm>
            <a:off x="1542987" y="3972969"/>
            <a:ext cx="1044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Importers Registry and sector registry current</a:t>
            </a:r>
          </a:p>
        </p:txBody>
      </p:sp>
      <p:cxnSp>
        <p:nvCxnSpPr>
          <p:cNvPr id="111" name="Conector recto de flecha 110"/>
          <p:cNvCxnSpPr>
            <a:endCxn id="108" idx="0"/>
          </p:cNvCxnSpPr>
          <p:nvPr/>
        </p:nvCxnSpPr>
        <p:spPr>
          <a:xfrm flipH="1">
            <a:off x="2070689" y="2449408"/>
            <a:ext cx="5738" cy="450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Elipse 111"/>
          <p:cNvSpPr/>
          <p:nvPr/>
        </p:nvSpPr>
        <p:spPr>
          <a:xfrm>
            <a:off x="2542349" y="2905403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3" name="Conector recto de flecha 112"/>
          <p:cNvCxnSpPr>
            <a:stCxn id="112" idx="4"/>
            <a:endCxn id="114" idx="0"/>
          </p:cNvCxnSpPr>
          <p:nvPr/>
        </p:nvCxnSpPr>
        <p:spPr>
          <a:xfrm>
            <a:off x="2663218" y="3189183"/>
            <a:ext cx="0" cy="14124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CuadroTexto 113"/>
          <p:cNvSpPr txBox="1"/>
          <p:nvPr/>
        </p:nvSpPr>
        <p:spPr>
          <a:xfrm>
            <a:off x="2169212" y="4601660"/>
            <a:ext cx="9880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Evidence of operations abroad for the last 12 months</a:t>
            </a:r>
          </a:p>
        </p:txBody>
      </p:sp>
      <p:cxnSp>
        <p:nvCxnSpPr>
          <p:cNvPr id="115" name="Conector recto de flecha 114"/>
          <p:cNvCxnSpPr>
            <a:endCxn id="112" idx="0"/>
          </p:cNvCxnSpPr>
          <p:nvPr/>
        </p:nvCxnSpPr>
        <p:spPr>
          <a:xfrm>
            <a:off x="2663218" y="2454224"/>
            <a:ext cx="0" cy="4511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Elipse 115"/>
          <p:cNvSpPr/>
          <p:nvPr/>
        </p:nvSpPr>
        <p:spPr>
          <a:xfrm>
            <a:off x="3074506" y="2899693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7" name="Conector recto de flecha 116"/>
          <p:cNvCxnSpPr>
            <a:stCxn id="116" idx="4"/>
            <a:endCxn id="118" idx="0"/>
          </p:cNvCxnSpPr>
          <p:nvPr/>
        </p:nvCxnSpPr>
        <p:spPr>
          <a:xfrm>
            <a:off x="3195375" y="3183473"/>
            <a:ext cx="0" cy="23132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CuadroTexto 117"/>
          <p:cNvSpPr txBox="1"/>
          <p:nvPr/>
        </p:nvSpPr>
        <p:spPr>
          <a:xfrm>
            <a:off x="2614844" y="5496704"/>
            <a:ext cx="11610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Evidence of </a:t>
            </a:r>
          </a:p>
          <a:p>
            <a:pPr algn="ctr"/>
            <a:r>
              <a:rPr lang="en-US" sz="1000" dirty="0"/>
              <a:t>raw material suppliers in Mexico for the last 12 months</a:t>
            </a:r>
          </a:p>
        </p:txBody>
      </p:sp>
      <p:cxnSp>
        <p:nvCxnSpPr>
          <p:cNvPr id="119" name="Conector recto de flecha 118"/>
          <p:cNvCxnSpPr>
            <a:endCxn id="116" idx="0"/>
          </p:cNvCxnSpPr>
          <p:nvPr/>
        </p:nvCxnSpPr>
        <p:spPr>
          <a:xfrm>
            <a:off x="3195073" y="2443653"/>
            <a:ext cx="302" cy="456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Elipse 120"/>
          <p:cNvSpPr/>
          <p:nvPr/>
        </p:nvSpPr>
        <p:spPr>
          <a:xfrm>
            <a:off x="3593321" y="2893488"/>
            <a:ext cx="241738" cy="2837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2" name="Conector recto de flecha 121"/>
          <p:cNvCxnSpPr>
            <a:stCxn id="121" idx="4"/>
            <a:endCxn id="123" idx="0"/>
          </p:cNvCxnSpPr>
          <p:nvPr/>
        </p:nvCxnSpPr>
        <p:spPr>
          <a:xfrm>
            <a:off x="3714190" y="3177268"/>
            <a:ext cx="6623" cy="7106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CuadroTexto 122"/>
          <p:cNvSpPr txBox="1"/>
          <p:nvPr/>
        </p:nvSpPr>
        <p:spPr>
          <a:xfrm>
            <a:off x="3194505" y="3887963"/>
            <a:ext cx="10526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Principals Officers and Directors of the Company proof of no record actions (last 3 years)</a:t>
            </a:r>
          </a:p>
        </p:txBody>
      </p:sp>
      <p:cxnSp>
        <p:nvCxnSpPr>
          <p:cNvPr id="124" name="Conector recto de flecha 123"/>
          <p:cNvCxnSpPr>
            <a:endCxn id="121" idx="0"/>
          </p:cNvCxnSpPr>
          <p:nvPr/>
        </p:nvCxnSpPr>
        <p:spPr>
          <a:xfrm flipH="1">
            <a:off x="3714190" y="2451358"/>
            <a:ext cx="10716" cy="4421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Elipse 146"/>
          <p:cNvSpPr/>
          <p:nvPr/>
        </p:nvSpPr>
        <p:spPr>
          <a:xfrm>
            <a:off x="4683788" y="2901833"/>
            <a:ext cx="295293" cy="262199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8" name="Conector recto de flecha 147"/>
          <p:cNvCxnSpPr>
            <a:stCxn id="147" idx="4"/>
            <a:endCxn id="149" idx="0"/>
          </p:cNvCxnSpPr>
          <p:nvPr/>
        </p:nvCxnSpPr>
        <p:spPr>
          <a:xfrm flipH="1">
            <a:off x="4831434" y="3164032"/>
            <a:ext cx="1" cy="13463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CuadroTexto 148"/>
          <p:cNvSpPr txBox="1"/>
          <p:nvPr/>
        </p:nvSpPr>
        <p:spPr>
          <a:xfrm>
            <a:off x="4286762" y="4510338"/>
            <a:ext cx="10893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Affidavit formalized before Notary Public</a:t>
            </a:r>
          </a:p>
          <a:p>
            <a:pPr algn="ctr"/>
            <a:endParaRPr lang="en-US" sz="1000" dirty="0"/>
          </a:p>
        </p:txBody>
      </p:sp>
      <p:cxnSp>
        <p:nvCxnSpPr>
          <p:cNvPr id="150" name="Conector recto de flecha 149"/>
          <p:cNvCxnSpPr>
            <a:endCxn id="147" idx="0"/>
          </p:cNvCxnSpPr>
          <p:nvPr/>
        </p:nvCxnSpPr>
        <p:spPr>
          <a:xfrm>
            <a:off x="4831435" y="2454224"/>
            <a:ext cx="0" cy="4476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Elipse 193"/>
          <p:cNvSpPr/>
          <p:nvPr/>
        </p:nvSpPr>
        <p:spPr>
          <a:xfrm>
            <a:off x="4178635" y="2858067"/>
            <a:ext cx="268573" cy="308253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s-E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5" name="Conector recto de flecha 194"/>
          <p:cNvCxnSpPr>
            <a:stCxn id="194" idx="4"/>
            <a:endCxn id="196" idx="0"/>
          </p:cNvCxnSpPr>
          <p:nvPr/>
        </p:nvCxnSpPr>
        <p:spPr>
          <a:xfrm flipH="1">
            <a:off x="4299505" y="3166320"/>
            <a:ext cx="13417" cy="22055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6" name="CuadroTexto 195"/>
          <p:cNvSpPr txBox="1"/>
          <p:nvPr/>
        </p:nvSpPr>
        <p:spPr>
          <a:xfrm>
            <a:off x="3719654" y="5371821"/>
            <a:ext cx="1159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Electronic Accounting system should be current</a:t>
            </a:r>
          </a:p>
        </p:txBody>
      </p:sp>
      <p:cxnSp>
        <p:nvCxnSpPr>
          <p:cNvPr id="197" name="Conector recto de flecha 196"/>
          <p:cNvCxnSpPr>
            <a:endCxn id="194" idx="0"/>
          </p:cNvCxnSpPr>
          <p:nvPr/>
        </p:nvCxnSpPr>
        <p:spPr>
          <a:xfrm>
            <a:off x="4304913" y="2463217"/>
            <a:ext cx="8009" cy="3948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Marcador de número de diapositiva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9512-7ABF-493D-AE07-C9AFF30B4EC7}" type="slidenum">
              <a:rPr lang="en-US" altLang="es-MX" smtClean="0"/>
              <a:pPr/>
              <a:t>6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395553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1188" y="-7669"/>
            <a:ext cx="8101012" cy="62896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endParaRPr lang="en-US" sz="600" b="1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endParaRPr lang="en-US" sz="600" b="1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r>
              <a:rPr lang="en-US" sz="600" b="1" dirty="0">
                <a:latin typeface="+mn-lt"/>
                <a:cs typeface="+mn-cs"/>
              </a:rPr>
              <a:t>     </a:t>
            </a: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endParaRPr lang="en-US" sz="300" b="1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endParaRPr lang="en-US" sz="300" b="1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r>
              <a:rPr lang="en-US" sz="2400" b="1" dirty="0">
                <a:latin typeface="+mn-lt"/>
                <a:cs typeface="+mn-cs"/>
              </a:rPr>
              <a:t>   </a:t>
            </a: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endParaRPr lang="en-US" sz="2400" b="1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endParaRPr lang="en-US" sz="2400" b="1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r>
              <a:rPr lang="en-US" sz="6400" b="1" dirty="0">
                <a:latin typeface="+mn-lt"/>
                <a:cs typeface="+mn-cs"/>
              </a:rPr>
              <a:t> </a:t>
            </a:r>
            <a:endParaRPr lang="en-US" sz="2400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br>
              <a:rPr lang="en-US" sz="2400" dirty="0">
                <a:latin typeface="+mn-lt"/>
                <a:cs typeface="+mn-cs"/>
              </a:rPr>
            </a:br>
            <a:endParaRPr lang="en-US" sz="2400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endParaRPr lang="en-US" sz="2400" b="1" dirty="0">
              <a:latin typeface="+mn-lt"/>
              <a:cs typeface="+mn-cs"/>
            </a:endParaRPr>
          </a:p>
          <a:p>
            <a:pPr marL="274320" indent="-274320" algn="ctr" defTabSz="91440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r>
              <a:rPr lang="en-US" sz="2400" b="1" dirty="0">
                <a:latin typeface="+mn-lt"/>
                <a:cs typeface="+mn-cs"/>
              </a:rPr>
              <a:t>        </a:t>
            </a:r>
            <a:endParaRPr lang="es-MX" sz="2400" dirty="0">
              <a:latin typeface="+mn-lt"/>
              <a:cs typeface="+mn-cs"/>
            </a:endParaRPr>
          </a:p>
        </p:txBody>
      </p:sp>
      <p:pic>
        <p:nvPicPr>
          <p:cNvPr id="3481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6126" y="302029"/>
            <a:ext cx="176371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xfrm>
            <a:off x="0" y="6484938"/>
            <a:ext cx="4572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06AF2E1-7DD4-4652-88F7-C801A92242B9}" type="slidenum">
              <a:rPr lang="en-US" altLang="es-MX"/>
              <a:pPr/>
              <a:t>7</a:t>
            </a:fld>
            <a:endParaRPr lang="en-US" altLang="es-MX" dirty="0"/>
          </a:p>
        </p:txBody>
      </p:sp>
      <p:pic>
        <p:nvPicPr>
          <p:cNvPr id="1026" name="Picture 2" descr="Miller, Canfield, Paddock and Stone, P.L.C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644" y="464511"/>
            <a:ext cx="224790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31801" y="776381"/>
            <a:ext cx="1763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Presented</a:t>
            </a:r>
            <a:r>
              <a:rPr lang="es-MX" dirty="0"/>
              <a:t> </a:t>
            </a:r>
            <a:r>
              <a:rPr lang="es-MX" dirty="0" err="1"/>
              <a:t>by</a:t>
            </a:r>
            <a:r>
              <a:rPr lang="es-MX" dirty="0"/>
              <a:t>: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594173" y="762527"/>
            <a:ext cx="2191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in </a:t>
            </a:r>
            <a:r>
              <a:rPr lang="es-MX" dirty="0" err="1"/>
              <a:t>association</a:t>
            </a:r>
            <a:r>
              <a:rPr lang="es-MX" dirty="0"/>
              <a:t> </a:t>
            </a:r>
            <a:r>
              <a:rPr lang="es-MX" dirty="0" err="1"/>
              <a:t>with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2495582" y="2441709"/>
            <a:ext cx="403831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Miguel Ángel Valdés Faz (</a:t>
            </a:r>
            <a:r>
              <a:rPr lang="es-MX" sz="1400" u="sng" dirty="0">
                <a:hlinkClick r:id="rId4"/>
              </a:rPr>
              <a:t>mvaldes@avmlaw.mx</a:t>
            </a:r>
            <a:r>
              <a:rPr lang="es-MX" sz="1400" b="1" dirty="0"/>
              <a:t>)</a:t>
            </a:r>
          </a:p>
          <a:p>
            <a:pPr algn="ctr"/>
            <a:endParaRPr lang="es-MX" sz="1400" b="1" dirty="0"/>
          </a:p>
          <a:p>
            <a:pPr algn="ctr"/>
            <a:r>
              <a:rPr lang="es-MX" sz="1400" b="1" dirty="0"/>
              <a:t>                     </a:t>
            </a:r>
            <a:endParaRPr lang="es-MX" sz="1400" dirty="0"/>
          </a:p>
          <a:p>
            <a:pPr algn="ctr"/>
            <a:r>
              <a:rPr lang="es-MX" sz="1400" b="1" i="1" dirty="0" err="1"/>
              <a:t>AVM’s</a:t>
            </a:r>
            <a:r>
              <a:rPr lang="es-MX" sz="1400" b="1" i="1" dirty="0"/>
              <a:t> Monterrey Office</a:t>
            </a:r>
          </a:p>
          <a:p>
            <a:pPr algn="ctr"/>
            <a:r>
              <a:rPr lang="es-MX" sz="1400" i="1" dirty="0"/>
              <a:t>Avenida Ricardo Margain Zozaya # 315, Colonia Santa Engracia, Piso 3, Oficina A, Torre CHROMA, San Pedro Garza García, Nuevo León, México, C.P. 66267</a:t>
            </a:r>
          </a:p>
          <a:p>
            <a:pPr algn="ctr"/>
            <a:endParaRPr lang="es-MX" sz="1400" i="1" dirty="0"/>
          </a:p>
          <a:p>
            <a:pPr algn="ctr"/>
            <a:r>
              <a:rPr lang="es-MX" sz="1400" b="1" i="1" dirty="0" err="1"/>
              <a:t>AVM’s</a:t>
            </a:r>
            <a:r>
              <a:rPr lang="es-MX" sz="1400" b="1" i="1" dirty="0"/>
              <a:t> Saltillo Office</a:t>
            </a:r>
          </a:p>
          <a:p>
            <a:pPr algn="ctr"/>
            <a:r>
              <a:rPr lang="es-MX" sz="1400" i="1" dirty="0" err="1"/>
              <a:t>Periferico</a:t>
            </a:r>
            <a:r>
              <a:rPr lang="es-MX" sz="1400" i="1" dirty="0"/>
              <a:t> Luis Echeverría #443</a:t>
            </a:r>
          </a:p>
          <a:p>
            <a:pPr algn="ctr"/>
            <a:r>
              <a:rPr lang="es-MX" sz="1400" i="1" dirty="0"/>
              <a:t>Torre Elite, Piso 9-4</a:t>
            </a:r>
          </a:p>
          <a:p>
            <a:pPr algn="ctr"/>
            <a:r>
              <a:rPr lang="es-MX" sz="1400" i="1" dirty="0"/>
              <a:t>Col. República Poniente, Saltillo, Coahuila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810090016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sonalizado 1">
      <a:dk1>
        <a:sysClr val="windowText" lastClr="000000"/>
      </a:dk1>
      <a:lt1>
        <a:sysClr val="window" lastClr="FFFFFF"/>
      </a:lt1>
      <a:dk2>
        <a:srgbClr val="09213B"/>
      </a:dk2>
      <a:lt2>
        <a:srgbClr val="BFBFBF"/>
      </a:lt2>
      <a:accent1>
        <a:srgbClr val="D0511A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09213B"/>
    </a:dk2>
    <a:lt2>
      <a:srgbClr val="BFBFBF"/>
    </a:lt2>
    <a:accent1>
      <a:srgbClr val="D0511A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241CA98A0E2984ABFB6F637485CDC02" ma:contentTypeVersion="0" ma:contentTypeDescription="Crear nuevo documento." ma:contentTypeScope="" ma:versionID="023b4f1c8e2a9ca5466bfd1fc6cd7a7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bd35cb3850d6022a510c23d825021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69635FD-AE40-473A-ACC5-EC09C9569D48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5EE7628E-0E6D-42DD-80A5-FDE8D55F40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C1420A4-1084-45E6-A029-D4D9B5FE2F27}">
  <ds:schemaRefs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40372</TotalTime>
  <Words>1034</Words>
  <Application>Microsoft Office PowerPoint</Application>
  <PresentationFormat>Letter Paper (8.5x11 in)</PresentationFormat>
  <Paragraphs>219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2</vt:lpstr>
      <vt:lpstr>Perception</vt:lpstr>
      <vt:lpstr>“Doing Business in Mexico”</vt:lpstr>
      <vt:lpstr>STEPS to Incorporate a Local/Mexican Company with Foreign Investors.  </vt:lpstr>
      <vt:lpstr>Purchase OR LEASE of a REAL ESTATE PROPERTY ©   </vt:lpstr>
      <vt:lpstr>INITIAL PERMITS, LICENSES AND/OR AUTHORIZATIONS REQUIRED  when purchasing a real estate property AND BUILDING A FACILITY and START OPERATIONS IN MEXICO. ©   </vt:lpstr>
      <vt:lpstr>IMMEX PROGRAM (STANDARD IMMEX). </vt:lpstr>
      <vt:lpstr>VAT Certification. </vt:lpstr>
      <vt:lpstr>PowerPoint Presentation</vt:lpstr>
    </vt:vector>
  </TitlesOfParts>
  <LinksUpToDate>false</LinksUpToDate>
  <SharedDoc>false</SharedDoc>
  <HyperlinkBase> 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AGORA Evaluación ambiental</dc:title>
  <dc:creator>LUISPC</dc:creator>
  <cp:lastModifiedBy>Miguel Valdés</cp:lastModifiedBy>
  <cp:revision>476</cp:revision>
  <cp:lastPrinted>2022-11-14T21:51:48Z</cp:lastPrinted>
  <dcterms:created xsi:type="dcterms:W3CDTF">2013-01-23T16:53:11Z</dcterms:created>
  <dcterms:modified xsi:type="dcterms:W3CDTF">2024-03-05T17:35:12Z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lpwstr>1</vt:lpwstr>
  </property>
</Properties>
</file>