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4"/>
  </p:notesMasterIdLst>
  <p:handoutMasterIdLst>
    <p:handoutMasterId r:id="rId15"/>
  </p:handoutMasterIdLst>
  <p:sldIdLst>
    <p:sldId id="257" r:id="rId5"/>
    <p:sldId id="352" r:id="rId6"/>
    <p:sldId id="360" r:id="rId7"/>
    <p:sldId id="371" r:id="rId8"/>
    <p:sldId id="362" r:id="rId9"/>
    <p:sldId id="361" r:id="rId10"/>
    <p:sldId id="354" r:id="rId11"/>
    <p:sldId id="355" r:id="rId12"/>
    <p:sldId id="340" r:id="rId13"/>
  </p:sldIdLst>
  <p:sldSz cx="9144000" cy="6858000" type="letter"/>
  <p:notesSz cx="6797675" cy="9926638"/>
  <p:defaultTextStyle>
    <a:defPPr>
      <a:defRPr lang="es-E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B5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32" autoAdjust="0"/>
    <p:restoredTop sz="98058" autoAdjust="0"/>
  </p:normalViewPr>
  <p:slideViewPr>
    <p:cSldViewPr snapToGrid="0" snapToObjects="1">
      <p:cViewPr varScale="1">
        <p:scale>
          <a:sx n="86" d="100"/>
          <a:sy n="86" d="100"/>
        </p:scale>
        <p:origin x="1056" y="58"/>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sorterViewPr>
    <p:cViewPr>
      <p:scale>
        <a:sx n="188" d="100"/>
        <a:sy n="188" d="100"/>
      </p:scale>
      <p:origin x="0" y="98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6400" cy="49688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sz="quarter" idx="1"/>
          </p:nvPr>
        </p:nvSpPr>
        <p:spPr>
          <a:xfrm>
            <a:off x="3849688" y="1"/>
            <a:ext cx="2946400" cy="49688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2AB55264-3A70-47FC-AB12-3D5467FD27E4}" type="datetimeFigureOut">
              <a:rPr lang="es-MX"/>
              <a:pPr>
                <a:defRPr/>
              </a:pPr>
              <a:t>22/03/2024</a:t>
            </a:fld>
            <a:endParaRPr lang="es-MX" dirty="0"/>
          </a:p>
        </p:txBody>
      </p:sp>
      <p:sp>
        <p:nvSpPr>
          <p:cNvPr id="4" name="3 Marcador de pie de página"/>
          <p:cNvSpPr>
            <a:spLocks noGrp="1"/>
          </p:cNvSpPr>
          <p:nvPr>
            <p:ph type="ftr" sz="quarter" idx="2"/>
          </p:nvPr>
        </p:nvSpPr>
        <p:spPr>
          <a:xfrm>
            <a:off x="0" y="9428163"/>
            <a:ext cx="2946400" cy="496887"/>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s-MX"/>
          </a:p>
        </p:txBody>
      </p:sp>
      <p:sp>
        <p:nvSpPr>
          <p:cNvPr id="5" name="4 Marcador de número de diapositiva"/>
          <p:cNvSpPr>
            <a:spLocks noGrp="1"/>
          </p:cNvSpPr>
          <p:nvPr>
            <p:ph type="sldNum" sz="quarter" idx="3"/>
          </p:nvPr>
        </p:nvSpPr>
        <p:spPr>
          <a:xfrm>
            <a:off x="3849688" y="9428163"/>
            <a:ext cx="2946400" cy="496887"/>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atin typeface="Calibri" pitchFamily="34" charset="0"/>
              </a:defRPr>
            </a:lvl1pPr>
          </a:lstStyle>
          <a:p>
            <a:fld id="{D0C94F3F-191A-4273-90B0-E9A055ED6C4D}" type="slidenum">
              <a:rPr lang="es-MX" altLang="es-MX"/>
              <a:pPr/>
              <a:t>‹#›</a:t>
            </a:fld>
            <a:endParaRPr lang="es-MX" altLang="es-MX"/>
          </a:p>
        </p:txBody>
      </p:sp>
    </p:spTree>
    <p:extLst>
      <p:ext uri="{BB962C8B-B14F-4D97-AF65-F5344CB8AC3E}">
        <p14:creationId xmlns:p14="http://schemas.microsoft.com/office/powerpoint/2010/main" val="910873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1"/>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Century Gothic" pitchFamily="34" charset="0"/>
                <a:cs typeface="Arial" charset="0"/>
              </a:defRPr>
            </a:lvl1pPr>
          </a:lstStyle>
          <a:p>
            <a:pPr>
              <a:defRPr/>
            </a:pPr>
            <a:endParaRPr lang="en-US"/>
          </a:p>
        </p:txBody>
      </p:sp>
      <p:sp>
        <p:nvSpPr>
          <p:cNvPr id="41987" name="Rectangle 3"/>
          <p:cNvSpPr>
            <a:spLocks noGrp="1" noChangeArrowheads="1"/>
          </p:cNvSpPr>
          <p:nvPr>
            <p:ph type="dt" idx="1"/>
          </p:nvPr>
        </p:nvSpPr>
        <p:spPr bwMode="auto">
          <a:xfrm>
            <a:off x="3849688" y="1"/>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Century Gothic" pitchFamily="34" charset="0"/>
                <a:cs typeface="Arial" charset="0"/>
              </a:defRPr>
            </a:lvl1pPr>
          </a:lstStyle>
          <a:p>
            <a:pPr>
              <a:defRPr/>
            </a:pPr>
            <a:fld id="{9D07556F-E279-4140-9B56-0D834ED76374}" type="datetimeFigureOut">
              <a:rPr lang="en-US"/>
              <a:pPr>
                <a:defRPr/>
              </a:pPr>
              <a:t>3/22/2024</a:t>
            </a:fld>
            <a:endParaRPr lang="en-US"/>
          </a:p>
        </p:txBody>
      </p:sp>
      <p:sp>
        <p:nvSpPr>
          <p:cNvPr id="174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79451" y="4714876"/>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Century Gothic" pitchFamily="34" charset="0"/>
                <a:cs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Century Gothic" pitchFamily="34" charset="0"/>
              </a:defRPr>
            </a:lvl1pPr>
          </a:lstStyle>
          <a:p>
            <a:fld id="{EF48CDDB-3459-4253-8F81-38F3C7CFA8C4}" type="slidenum">
              <a:rPr lang="en-US" altLang="es-MX"/>
              <a:pPr/>
              <a:t>‹#›</a:t>
            </a:fld>
            <a:endParaRPr lang="en-US" altLang="es-MX"/>
          </a:p>
        </p:txBody>
      </p:sp>
    </p:spTree>
    <p:extLst>
      <p:ext uri="{BB962C8B-B14F-4D97-AF65-F5344CB8AC3E}">
        <p14:creationId xmlns:p14="http://schemas.microsoft.com/office/powerpoint/2010/main" val="3564517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en-US" altLang="es-MX" dirty="0"/>
          </a:p>
        </p:txBody>
      </p:sp>
    </p:spTree>
    <p:extLst>
      <p:ext uri="{BB962C8B-B14F-4D97-AF65-F5344CB8AC3E}">
        <p14:creationId xmlns:p14="http://schemas.microsoft.com/office/powerpoint/2010/main" val="4169311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s-ES_tradnl"/>
              <a:t>Clic para editar título</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62AE82A9-B02F-45DB-9F02-4162DBB41F31}" type="datetime1">
              <a:rPr lang="en-US" smtClean="0"/>
              <a:t>3/22/2024</a:t>
            </a:fld>
            <a:endParaRPr lang="en-US"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255032-14C8-4598-946E-C991FC6CED0B}" type="slidenum">
              <a:rPr lang="en-US" altLang="es-MX"/>
              <a:pPr/>
              <a:t>‹#›</a:t>
            </a:fld>
            <a:endParaRPr lang="en-US" alt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a:t>Clic para editar título</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dirty="0"/>
              <a:t>Arrastre la imagen al marcador de posición o haga clic en el icono para agregar</a:t>
            </a:r>
            <a:endParaRPr noProof="0" dirty="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3B8E5779-6C89-4874-82BD-A6E8B448812A}" type="datetime1">
              <a:rPr lang="en-US" smtClean="0"/>
              <a:t>3/22/2024</a:t>
            </a:fld>
            <a:endParaRPr lang="en-US"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1549C200-5D8C-404D-9FF8-1D0FCD4C0DFC}" type="slidenum">
              <a:rPr lang="en-US" altLang="es-MX"/>
              <a:pPr/>
              <a:t>‹#›</a:t>
            </a:fld>
            <a:endParaRPr lang="en-US" alt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encima del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s-ES_tradnl"/>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5" name="Date Placeholder 3"/>
          <p:cNvSpPr>
            <a:spLocks noGrp="1"/>
          </p:cNvSpPr>
          <p:nvPr>
            <p:ph type="dt" sz="half" idx="14"/>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A5DD37E5-C300-4827-8DE8-F97A98D4E688}" type="datetime1">
              <a:rPr lang="en-US" smtClean="0"/>
              <a:t>3/22/2024</a:t>
            </a:fld>
            <a:endParaRPr lang="en-US" dirty="0"/>
          </a:p>
        </p:txBody>
      </p:sp>
      <p:sp>
        <p:nvSpPr>
          <p:cNvPr id="6" name="Footer Placeholder 4"/>
          <p:cNvSpPr>
            <a:spLocks noGrp="1"/>
          </p:cNvSpPr>
          <p:nvPr>
            <p:ph type="ftr" sz="quarter" idx="15"/>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ágenes con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s-ES_tradnl"/>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6" name="Date Placeholder 3"/>
          <p:cNvSpPr>
            <a:spLocks noGrp="1"/>
          </p:cNvSpPr>
          <p:nvPr>
            <p:ph type="dt" sz="half" idx="15"/>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8101FB56-60E9-4D40-BBAC-A8CFD2FAAB80}" type="datetime1">
              <a:rPr lang="en-US" smtClean="0"/>
              <a:t>3/22/2024</a:t>
            </a:fld>
            <a:endParaRPr lang="en-US" dirty="0"/>
          </a:p>
        </p:txBody>
      </p:sp>
      <p:sp>
        <p:nvSpPr>
          <p:cNvPr id="8" name="Footer Placeholder 4"/>
          <p:cNvSpPr>
            <a:spLocks noGrp="1"/>
          </p:cNvSpPr>
          <p:nvPr>
            <p:ph type="ftr" sz="quarter" idx="16"/>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ágenes con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s-ES_tradnl"/>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10" name="Date Placeholder 3"/>
          <p:cNvSpPr>
            <a:spLocks noGrp="1"/>
          </p:cNvSpPr>
          <p:nvPr>
            <p:ph type="dt" sz="half" idx="16"/>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186796D3-526F-45EE-8AF1-3DE72A3C03E0}" type="datetime1">
              <a:rPr lang="en-US" smtClean="0"/>
              <a:t>3/22/2024</a:t>
            </a:fld>
            <a:endParaRPr lang="en-US" dirty="0"/>
          </a:p>
        </p:txBody>
      </p:sp>
      <p:sp>
        <p:nvSpPr>
          <p:cNvPr id="11" name="Footer Placeholder 4"/>
          <p:cNvSpPr>
            <a:spLocks noGrp="1"/>
          </p:cNvSpPr>
          <p:nvPr>
            <p:ph type="ftr" sz="quarter" idx="17"/>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931C0BC2-F90D-4D40-9C52-267A39996393}" type="datetime1">
              <a:rPr lang="en-US" smtClean="0"/>
              <a:t>3/22/2024</a:t>
            </a:fld>
            <a:endParaRPr lang="en-US"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0CE301-B82D-451F-BD59-A4511F6B12C5}" type="slidenum">
              <a:rPr lang="en-US" altLang="es-MX"/>
              <a:pPr/>
              <a:t>‹#›</a:t>
            </a:fld>
            <a:endParaRPr lang="en-US" altLang="es-MX"/>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s-ES_tradnl"/>
              <a:t>Clic para editar título</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AFB07A9E-07AD-427A-A0E6-5F4152796EDB}" type="datetime1">
              <a:rPr lang="en-US" smtClean="0"/>
              <a:t>3/22/2024</a:t>
            </a:fld>
            <a:endParaRPr lang="en-US"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B698983-3AAC-45D0-86A0-EC9EDC07975D}" type="slidenum">
              <a:rPr lang="en-US" altLang="es-MX"/>
              <a:pPr/>
              <a:t>‹#›</a:t>
            </a:fld>
            <a:endParaRPr lang="en-US" alt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idx="1"/>
          </p:nvPr>
        </p:nvSpPr>
        <p:spPr/>
        <p:txBody>
          <a:bodyPr/>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2D483CE4-A2AF-4945-9553-F0541A8146E3}" type="datetime1">
              <a:rPr lang="en-US" smtClean="0"/>
              <a:t>3/22/2024</a:t>
            </a:fld>
            <a:endParaRPr lang="en-US"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C79512-7ABF-493D-AE07-C9AFF30B4EC7}" type="slidenum">
              <a:rPr lang="en-US" altLang="es-MX"/>
              <a:pPr/>
              <a:t>‹#›</a:t>
            </a:fld>
            <a:endParaRPr lang="en-US" alt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s-ES_tradnl"/>
              <a:t>Clic para editar título</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s-ES_tradnl" noProof="0" dirty="0"/>
              <a:t>Arrastre la imagen al marcador de posición o haga clic en el icono para agregar</a:t>
            </a:r>
            <a:endParaRPr noProof="0" dirty="0"/>
          </a:p>
        </p:txBody>
      </p:sp>
      <p:sp>
        <p:nvSpPr>
          <p:cNvPr id="5" name="Date Placeholder 3"/>
          <p:cNvSpPr>
            <a:spLocks noGrp="1"/>
          </p:cNvSpPr>
          <p:nvPr>
            <p:ph type="dt" sz="half" idx="14"/>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E1F460A9-0CD1-45CB-B5A0-1457EA087E48}" type="datetime1">
              <a:rPr lang="en-US" smtClean="0"/>
              <a:t>3/22/2024</a:t>
            </a:fld>
            <a:endParaRPr lang="en-US" dirty="0"/>
          </a:p>
        </p:txBody>
      </p:sp>
      <p:sp>
        <p:nvSpPr>
          <p:cNvPr id="6" name="Footer Placeholder 4"/>
          <p:cNvSpPr>
            <a:spLocks noGrp="1"/>
          </p:cNvSpPr>
          <p:nvPr>
            <p:ph type="ftr" sz="quarter" idx="15"/>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a:t>Clic para editar título</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C424E6B4-F027-4874-9F22-9FD1FF94A3E7}" type="datetime1">
              <a:rPr lang="en-US" smtClean="0"/>
              <a:t>3/22/2024</a:t>
            </a:fld>
            <a:endParaRPr lang="en-US" dirty="0"/>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E6181D5-5A21-478D-B7EE-1228C07A402E}" type="slidenum">
              <a:rPr lang="en-US" altLang="es-MX"/>
              <a:pPr/>
              <a:t>‹#›</a:t>
            </a:fld>
            <a:endParaRPr lang="en-US" alt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902D512C-A7AA-453A-AD2E-1006DEE4AD50}" type="datetime1">
              <a:rPr lang="en-US" smtClean="0"/>
              <a:t>3/22/2024</a:t>
            </a:fld>
            <a:endParaRPr lang="en-US"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7E03C9E-E402-4FB0-9E8F-A5F0F2C856D5}" type="slidenum">
              <a:rPr lang="en-US" altLang="es-MX"/>
              <a:pPr/>
              <a:t>‹#›</a:t>
            </a:fld>
            <a:endParaRPr lang="en-US" alt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s-ES_tradnl"/>
              <a:t>Clic para editar título</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3" name="Date Placeholder 6"/>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17814E46-6FB7-4B2D-959B-04A273C65CE4}" type="datetime1">
              <a:rPr lang="en-US" smtClean="0"/>
              <a:t>3/22/2024</a:t>
            </a:fld>
            <a:endParaRPr lang="en-US" dirty="0"/>
          </a:p>
        </p:txBody>
      </p:sp>
      <p:sp>
        <p:nvSpPr>
          <p:cNvPr id="14" name="Footer Placeholder 7"/>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fld id="{6C9BBE60-784E-46D0-A255-6D9E5E957A88}" type="slidenum">
              <a:rPr lang="en-US" altLang="es-MX"/>
              <a:pPr/>
              <a:t>‹#›</a:t>
            </a:fld>
            <a:endParaRPr lang="en-US" alt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a:p>
        </p:txBody>
      </p:sp>
      <p:sp>
        <p:nvSpPr>
          <p:cNvPr id="3" name="Date Placeholder 2"/>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62335050-BF95-475F-9A72-0BEF4974C976}" type="datetime1">
              <a:rPr lang="en-US" smtClean="0"/>
              <a:t>3/22/2024</a:t>
            </a:fld>
            <a:endParaRPr lang="en-US" dirty="0"/>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CA0EBB9-5EF9-4331-BFC9-86AB96252D4F}" type="slidenum">
              <a:rPr lang="en-US" altLang="es-MX"/>
              <a:pPr/>
              <a:t>‹#›</a:t>
            </a:fld>
            <a:endParaRPr lang="en-US" alt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30B10C36-6D2F-416D-9C93-6314D5F5E55F}" type="datetime1">
              <a:rPr lang="en-US" smtClean="0"/>
              <a:t>3/22/2024</a:t>
            </a:fld>
            <a:endParaRPr lang="en-US" dirty="0"/>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ACA0099E-5B45-4DB3-BE14-E6005574D691}" type="slidenum">
              <a:rPr lang="en-US" altLang="es-MX"/>
              <a:pPr/>
              <a:t>‹#›</a:t>
            </a:fld>
            <a:endParaRPr lang="en-US" alt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a:t>Clic para editar título</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fld id="{6759CF2C-E954-4A05-A8F1-8D59C546C208}" type="datetime1">
              <a:rPr lang="en-US" smtClean="0"/>
              <a:t>3/22/2024</a:t>
            </a:fld>
            <a:endParaRPr lang="en-US" dirty="0"/>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lumMod val="65000"/>
                    <a:lumOff val="35000"/>
                  </a:prstClr>
                </a:solidFill>
                <a:latin typeface="Century Gothic"/>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BAEB412-B228-4444-A944-333A1444918A}" type="slidenum">
              <a:rPr lang="en-US" altLang="es-MX"/>
              <a:pPr/>
              <a:t>‹#›</a:t>
            </a:fld>
            <a:endParaRPr lang="en-US" alt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s-ES_tradnl" altLang="es-MX"/>
              <a:t>Clic para editar título</a:t>
            </a:r>
            <a:endParaRPr lang="es-MX" altLang="es-MX"/>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ltLang="es-MX" dirty="0"/>
              <a:t>Haga clic para modificar el estilo de texto del patrón</a:t>
            </a:r>
          </a:p>
          <a:p>
            <a:pPr lvl="1"/>
            <a:r>
              <a:rPr lang="es-ES_tradnl" altLang="es-MX" dirty="0"/>
              <a:t>Segundo nivel</a:t>
            </a:r>
          </a:p>
          <a:p>
            <a:pPr lvl="2"/>
            <a:r>
              <a:rPr lang="es-ES_tradnl" altLang="es-MX" dirty="0"/>
              <a:t>Tercer nivel</a:t>
            </a:r>
          </a:p>
          <a:p>
            <a:pPr lvl="3"/>
            <a:r>
              <a:rPr lang="es-ES_tradnl" altLang="es-MX" dirty="0"/>
              <a:t>Cuarto nivel</a:t>
            </a:r>
          </a:p>
          <a:p>
            <a:pPr lvl="4"/>
            <a:r>
              <a:rPr lang="es-ES_tradnl" altLang="es-MX" dirty="0"/>
              <a:t>Quinto nivel</a:t>
            </a:r>
            <a:endParaRPr lang="es-MX" altLang="es-MX" dirty="0"/>
          </a:p>
        </p:txBody>
      </p:sp>
      <p:sp>
        <p:nvSpPr>
          <p:cNvPr id="4" name="Date Placeholder 3"/>
          <p:cNvSpPr>
            <a:spLocks noGrp="1"/>
          </p:cNvSpPr>
          <p:nvPr>
            <p:ph type="dt" sz="half" idx="2"/>
          </p:nvPr>
        </p:nvSpPr>
        <p:spPr>
          <a:xfrm>
            <a:off x="6580188" y="18891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595959"/>
                </a:solidFill>
                <a:latin typeface="Century Gothic" pitchFamily="34" charset="0"/>
                <a:cs typeface="Arial" charset="0"/>
              </a:defRPr>
            </a:lvl1pPr>
          </a:lstStyle>
          <a:p>
            <a:pPr>
              <a:defRPr/>
            </a:pPr>
            <a:fld id="{41D2BC23-E6CE-4029-80E3-DF5D4380ABB7}" type="datetime1">
              <a:rPr lang="en-US" smtClean="0"/>
              <a:t>3/22/2024</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595959"/>
                </a:solidFill>
                <a:latin typeface="Century Gothic"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595959"/>
                </a:solidFill>
                <a:latin typeface="Century Gothic" pitchFamily="34" charset="0"/>
              </a:defRPr>
            </a:lvl1pPr>
          </a:lstStyle>
          <a:p>
            <a:fld id="{F99D1C47-FC9C-4A4F-9DB7-BF7BAEEB2DC6}" type="slidenum">
              <a:rPr lang="en-US" altLang="es-MX"/>
              <a:pPr/>
              <a:t>‹#›</a:t>
            </a:fld>
            <a:endParaRPr lang="en-US" altLang="es-MX"/>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dirty="0">
              <a:solidFill>
                <a:prstClr val="white"/>
              </a:solidFill>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endParaRPr dirty="0">
              <a:solidFill>
                <a:prstClr val="white"/>
              </a:solidFill>
            </a:endParaRPr>
          </a:p>
        </p:txBody>
      </p:sp>
      <p:pic>
        <p:nvPicPr>
          <p:cNvPr id="2" name="Imagen 1"/>
          <p:cNvPicPr>
            <a:picLocks noChangeAspect="1"/>
          </p:cNvPicPr>
          <p:nvPr userDrawn="1"/>
        </p:nvPicPr>
        <p:blipFill>
          <a:blip r:embed="rId17"/>
          <a:stretch>
            <a:fillRect/>
          </a:stretch>
        </p:blipFill>
        <p:spPr>
          <a:xfrm>
            <a:off x="28894" y="6340844"/>
            <a:ext cx="561254" cy="517155"/>
          </a:xfrm>
          <a:prstGeom prst="rect">
            <a:avLst/>
          </a:prstGeom>
        </p:spPr>
      </p:pic>
      <p:pic>
        <p:nvPicPr>
          <p:cNvPr id="3" name="Imagen 2"/>
          <p:cNvPicPr>
            <a:picLocks noChangeAspect="1"/>
          </p:cNvPicPr>
          <p:nvPr userDrawn="1"/>
        </p:nvPicPr>
        <p:blipFill>
          <a:blip r:embed="rId18"/>
          <a:stretch>
            <a:fillRect/>
          </a:stretch>
        </p:blipFill>
        <p:spPr>
          <a:xfrm>
            <a:off x="590148" y="6357304"/>
            <a:ext cx="853440" cy="310999"/>
          </a:xfrm>
          <a:prstGeom prst="rect">
            <a:avLst/>
          </a:prstGeom>
        </p:spPr>
      </p:pic>
    </p:spTree>
  </p:cSld>
  <p:clrMap bg1="lt1" tx1="dk1" bg2="lt2" tx2="dk2" accent1="accent1" accent2="accent2" accent3="accent3" accent4="accent4" accent5="accent5" accent6="accent6" hlink="hlink" folHlink="folHlink"/>
  <p:sldLayoutIdLst>
    <p:sldLayoutId id="2147484396" r:id="rId1"/>
    <p:sldLayoutId id="2147484397" r:id="rId2"/>
    <p:sldLayoutId id="2147484398" r:id="rId3"/>
    <p:sldLayoutId id="2147484399" r:id="rId4"/>
    <p:sldLayoutId id="2147484400" r:id="rId5"/>
    <p:sldLayoutId id="2147484401" r:id="rId6"/>
    <p:sldLayoutId id="2147484402" r:id="rId7"/>
    <p:sldLayoutId id="2147484403" r:id="rId8"/>
    <p:sldLayoutId id="2147484404" r:id="rId9"/>
    <p:sldLayoutId id="2147484405" r:id="rId10"/>
    <p:sldLayoutId id="2147484406" r:id="rId11"/>
    <p:sldLayoutId id="2147484407" r:id="rId12"/>
    <p:sldLayoutId id="2147484408" r:id="rId13"/>
    <p:sldLayoutId id="2147484409" r:id="rId14"/>
    <p:sldLayoutId id="2147484410" r:id="rId15"/>
  </p:sldLayoutIdLst>
  <p:hf hdr="0" ftr="0" dt="0"/>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Century Gothic" pitchFamily="34" charset="0"/>
        </a:defRPr>
      </a:lvl2pPr>
      <a:lvl3pPr algn="l" rtl="0" eaLnBrk="0" fontAlgn="base" hangingPunct="0">
        <a:spcBef>
          <a:spcPct val="0"/>
        </a:spcBef>
        <a:spcAft>
          <a:spcPct val="0"/>
        </a:spcAft>
        <a:defRPr sz="3600">
          <a:solidFill>
            <a:schemeClr val="bg1"/>
          </a:solidFill>
          <a:latin typeface="Century Gothic" pitchFamily="34" charset="0"/>
        </a:defRPr>
      </a:lvl3pPr>
      <a:lvl4pPr algn="l" rtl="0" eaLnBrk="0" fontAlgn="base" hangingPunct="0">
        <a:spcBef>
          <a:spcPct val="0"/>
        </a:spcBef>
        <a:spcAft>
          <a:spcPct val="0"/>
        </a:spcAft>
        <a:defRPr sz="3600">
          <a:solidFill>
            <a:schemeClr val="bg1"/>
          </a:solidFill>
          <a:latin typeface="Century Gothic" pitchFamily="34" charset="0"/>
        </a:defRPr>
      </a:lvl4pPr>
      <a:lvl5pPr algn="l" rtl="0" eaLnBrk="0" fontAlgn="base" hangingPunct="0">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eaLnBrk="0" fontAlgn="base" hangingPunct="0">
        <a:spcBef>
          <a:spcPts val="600"/>
        </a:spcBef>
        <a:spcAft>
          <a:spcPct val="0"/>
        </a:spcAft>
        <a:buClr>
          <a:srgbClr val="68280D"/>
        </a:buClr>
        <a:buFont typeface="Wingdings 2" pitchFamily="18" charset="2"/>
        <a:buChar char=""/>
        <a:defRPr sz="2800" kern="1200">
          <a:solidFill>
            <a:srgbClr val="595959"/>
          </a:solidFill>
          <a:latin typeface="+mn-lt"/>
          <a:ea typeface="+mn-ea"/>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sz="2400" kern="1200">
          <a:solidFill>
            <a:srgbClr val="595959"/>
          </a:solidFill>
          <a:latin typeface="+mn-lt"/>
          <a:ea typeface="+mn-ea"/>
          <a:cs typeface="+mn-cs"/>
        </a:defRPr>
      </a:lvl3pPr>
      <a:lvl4pPr marL="1371600" indent="-336550" algn="l" rtl="0" eaLnBrk="0" fontAlgn="base" hangingPunct="0">
        <a:spcBef>
          <a:spcPts val="600"/>
        </a:spcBef>
        <a:spcAft>
          <a:spcPct val="0"/>
        </a:spcAft>
        <a:buClr>
          <a:srgbClr val="68280D"/>
        </a:buClr>
        <a:buFont typeface="Wingdings 2" pitchFamily="18" charset="2"/>
        <a:buChar char=""/>
        <a:defRPr sz="2000" kern="1200">
          <a:solidFill>
            <a:srgbClr val="595959"/>
          </a:solidFill>
          <a:latin typeface="+mn-lt"/>
          <a:ea typeface="+mn-ea"/>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sz="2000"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mailto:mvaldes@avmlaw.m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9" name="Título 3"/>
          <p:cNvSpPr>
            <a:spLocks noGrp="1"/>
          </p:cNvSpPr>
          <p:nvPr>
            <p:ph type="title"/>
          </p:nvPr>
        </p:nvSpPr>
        <p:spPr/>
        <p:txBody>
          <a:bodyPr/>
          <a:lstStyle/>
          <a:p>
            <a:r>
              <a:rPr lang="es-ES" altLang="es-MX" sz="3200" dirty="0"/>
              <a:t>“</a:t>
            </a:r>
            <a:r>
              <a:rPr lang="zh-CN" altLang="es-MX" sz="3200" dirty="0"/>
              <a:t>在墨西哥做生意 </a:t>
            </a:r>
            <a:r>
              <a:rPr lang="es-ES" altLang="es-MX" sz="3200" dirty="0"/>
              <a:t>”</a:t>
            </a:r>
          </a:p>
        </p:txBody>
      </p:sp>
      <p:sp>
        <p:nvSpPr>
          <p:cNvPr id="9" name="Marcador de texto 2"/>
          <p:cNvSpPr>
            <a:spLocks noGrp="1"/>
          </p:cNvSpPr>
          <p:nvPr>
            <p:ph type="body" idx="1"/>
          </p:nvPr>
        </p:nvSpPr>
        <p:spPr/>
        <p:txBody>
          <a:bodyPr/>
          <a:lstStyle/>
          <a:p>
            <a:pPr algn="r" fontAlgn="auto">
              <a:spcAft>
                <a:spcPts val="0"/>
              </a:spcAft>
              <a:defRPr/>
            </a:pPr>
            <a:r>
              <a:rPr lang="es-ES"/>
              <a:t> 2023</a:t>
            </a:r>
            <a:endParaRPr lang="es-ES" dirty="0"/>
          </a:p>
        </p:txBody>
      </p:sp>
      <p:sp>
        <p:nvSpPr>
          <p:cNvPr id="19461" name="Marcador de número de diapositiva 1"/>
          <p:cNvSpPr>
            <a:spLocks noGrp="1"/>
          </p:cNvSpPr>
          <p:nvPr>
            <p:ph type="sldNum" sz="quarter" idx="12"/>
          </p:nvPr>
        </p:nvSpPr>
        <p:spPr bwMode="auto">
          <a:noFill/>
          <a:ln>
            <a:miter lim="800000"/>
            <a:headEnd/>
            <a:tailEnd/>
          </a:ln>
        </p:spPr>
        <p:txBody>
          <a:bodyPr/>
          <a:lstStyle/>
          <a:p>
            <a:fld id="{564199CD-A50E-4F8D-BF7C-DF6F54C4794E}" type="slidenum">
              <a:rPr lang="en-US" altLang="es-MX"/>
              <a:pPr/>
              <a:t>1</a:t>
            </a:fld>
            <a:endParaRPr lang="en-US" altLang="es-MX" dirty="0"/>
          </a:p>
        </p:txBody>
      </p:sp>
      <p:pic>
        <p:nvPicPr>
          <p:cNvPr id="19460" name="Picture 6"/>
          <p:cNvPicPr>
            <a:picLocks noChangeAspect="1" noChangeArrowheads="1"/>
          </p:cNvPicPr>
          <p:nvPr/>
        </p:nvPicPr>
        <p:blipFill>
          <a:blip r:embed="rId4"/>
          <a:srcRect/>
          <a:stretch>
            <a:fillRect/>
          </a:stretch>
        </p:blipFill>
        <p:spPr bwMode="auto">
          <a:xfrm>
            <a:off x="914400" y="786518"/>
            <a:ext cx="2071687" cy="1916113"/>
          </a:xfrm>
          <a:prstGeom prst="rect">
            <a:avLst/>
          </a:prstGeom>
          <a:noFill/>
          <a:ln w="9525">
            <a:noFill/>
            <a:miter lim="800000"/>
            <a:headEnd/>
            <a:tailEnd/>
          </a:ln>
        </p:spPr>
      </p:pic>
      <p:pic>
        <p:nvPicPr>
          <p:cNvPr id="2" name="Imagen 1"/>
          <p:cNvPicPr>
            <a:picLocks noChangeAspect="1"/>
          </p:cNvPicPr>
          <p:nvPr/>
        </p:nvPicPr>
        <p:blipFill>
          <a:blip r:embed="rId5"/>
          <a:stretch>
            <a:fillRect/>
          </a:stretch>
        </p:blipFill>
        <p:spPr>
          <a:xfrm>
            <a:off x="6011277" y="1175410"/>
            <a:ext cx="2720306" cy="991297"/>
          </a:xfrm>
          <a:prstGeom prst="rect">
            <a:avLst/>
          </a:prstGeom>
        </p:spPr>
      </p:pic>
      <p:sp>
        <p:nvSpPr>
          <p:cNvPr id="3" name="CuadroTexto 2"/>
          <p:cNvSpPr txBox="1"/>
          <p:nvPr/>
        </p:nvSpPr>
        <p:spPr>
          <a:xfrm>
            <a:off x="3122971" y="1460401"/>
            <a:ext cx="2669458" cy="369332"/>
          </a:xfrm>
          <a:prstGeom prst="rect">
            <a:avLst/>
          </a:prstGeom>
          <a:noFill/>
        </p:spPr>
        <p:txBody>
          <a:bodyPr wrap="square" rtlCol="0">
            <a:spAutoFit/>
          </a:bodyPr>
          <a:lstStyle/>
          <a:p>
            <a:r>
              <a:rPr lang="en-US" dirty="0">
                <a:latin typeface="+mj-lt"/>
              </a:rPr>
              <a:t>IN ASSOCIATION WITH</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33093"/>
            <a:ext cx="8913813" cy="932188"/>
          </a:xfrm>
        </p:spPr>
        <p:txBody>
          <a:bodyPr>
            <a:noAutofit/>
          </a:bodyPr>
          <a:lstStyle/>
          <a:p>
            <a:r>
              <a:rPr lang="zh-CN" altLang="es-MX" sz="2000" b="1" cap="all" dirty="0"/>
              <a:t>外国投资商在墨西哥建立本地公司</a:t>
            </a:r>
            <a:r>
              <a:rPr lang="zh-CN" altLang="en-US" sz="2000" b="1" cap="all" dirty="0"/>
              <a:t>流</a:t>
            </a:r>
            <a:r>
              <a:rPr lang="zh-CN" altLang="es-MX" sz="2000" b="1" cap="all" dirty="0"/>
              <a:t>程</a:t>
            </a:r>
            <a:r>
              <a:rPr lang="es-MX" sz="2400" cap="all" dirty="0"/>
              <a:t>	</a:t>
            </a:r>
            <a:r>
              <a:rPr lang="es-MX" sz="2400" dirty="0"/>
              <a:t>	</a:t>
            </a:r>
            <a:endParaRPr lang="es-ES" sz="2400" dirty="0">
              <a:solidFill>
                <a:schemeClr val="bg1">
                  <a:lumMod val="65000"/>
                </a:schemeClr>
              </a:solidFill>
            </a:endParaRPr>
          </a:p>
        </p:txBody>
      </p:sp>
      <p:cxnSp>
        <p:nvCxnSpPr>
          <p:cNvPr id="7" name="Conector recto de flecha 6"/>
          <p:cNvCxnSpPr/>
          <p:nvPr/>
        </p:nvCxnSpPr>
        <p:spPr>
          <a:xfrm flipV="1">
            <a:off x="90152" y="2743200"/>
            <a:ext cx="8950817" cy="386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CuadroTexto 7"/>
          <p:cNvSpPr txBox="1"/>
          <p:nvPr/>
        </p:nvSpPr>
        <p:spPr>
          <a:xfrm>
            <a:off x="290381" y="2108102"/>
            <a:ext cx="828545" cy="338554"/>
          </a:xfrm>
          <a:prstGeom prst="rect">
            <a:avLst/>
          </a:prstGeom>
          <a:noFill/>
        </p:spPr>
        <p:txBody>
          <a:bodyPr wrap="square" rtlCol="0">
            <a:spAutoFit/>
          </a:bodyPr>
          <a:lstStyle/>
          <a:p>
            <a:pPr algn="r"/>
            <a:r>
              <a:rPr lang="zh-CN" altLang="es-MX" sz="1600" b="1" dirty="0"/>
              <a:t>第</a:t>
            </a:r>
            <a:r>
              <a:rPr lang="en-US" altLang="zh-CN" sz="1600" b="1" dirty="0"/>
              <a:t>1</a:t>
            </a:r>
            <a:r>
              <a:rPr lang="zh-CN" altLang="es-MX" sz="1600" b="1" dirty="0"/>
              <a:t>步</a:t>
            </a:r>
            <a:endParaRPr lang="es-MX" sz="1600" b="1" dirty="0"/>
          </a:p>
        </p:txBody>
      </p:sp>
      <p:sp>
        <p:nvSpPr>
          <p:cNvPr id="9" name="CuadroTexto 8"/>
          <p:cNvSpPr txBox="1"/>
          <p:nvPr/>
        </p:nvSpPr>
        <p:spPr>
          <a:xfrm>
            <a:off x="17326" y="3677168"/>
            <a:ext cx="1421027" cy="307777"/>
          </a:xfrm>
          <a:prstGeom prst="rect">
            <a:avLst/>
          </a:prstGeom>
          <a:noFill/>
        </p:spPr>
        <p:txBody>
          <a:bodyPr wrap="square" rtlCol="0">
            <a:spAutoFit/>
          </a:bodyPr>
          <a:lstStyle/>
          <a:p>
            <a:pPr algn="ctr"/>
            <a:r>
              <a:rPr lang="zh-CN" altLang="es-MX" sz="1400" dirty="0"/>
              <a:t>选择公司类型</a:t>
            </a:r>
            <a:endParaRPr lang="es-MX" sz="1400" dirty="0"/>
          </a:p>
        </p:txBody>
      </p:sp>
      <p:sp>
        <p:nvSpPr>
          <p:cNvPr id="10" name="CuadroTexto 9"/>
          <p:cNvSpPr txBox="1"/>
          <p:nvPr/>
        </p:nvSpPr>
        <p:spPr>
          <a:xfrm>
            <a:off x="1080887" y="2108102"/>
            <a:ext cx="991673" cy="338554"/>
          </a:xfrm>
          <a:prstGeom prst="rect">
            <a:avLst/>
          </a:prstGeom>
          <a:noFill/>
        </p:spPr>
        <p:txBody>
          <a:bodyPr wrap="square" rtlCol="0">
            <a:spAutoFit/>
          </a:bodyPr>
          <a:lstStyle/>
          <a:p>
            <a:pPr algn="r"/>
            <a:r>
              <a:rPr lang="zh-CN" altLang="es-MX" sz="1600" b="1" dirty="0"/>
              <a:t>第</a:t>
            </a:r>
            <a:r>
              <a:rPr lang="en-US" altLang="zh-CN" sz="1600" b="1" dirty="0"/>
              <a:t>2</a:t>
            </a:r>
            <a:r>
              <a:rPr lang="zh-CN" altLang="es-MX" sz="1600" b="1" dirty="0"/>
              <a:t>步</a:t>
            </a:r>
            <a:endParaRPr lang="es-MX" sz="1600" b="1" dirty="0"/>
          </a:p>
        </p:txBody>
      </p:sp>
      <p:cxnSp>
        <p:nvCxnSpPr>
          <p:cNvPr id="13" name="Conector recto de flecha 12"/>
          <p:cNvCxnSpPr/>
          <p:nvPr/>
        </p:nvCxnSpPr>
        <p:spPr>
          <a:xfrm flipH="1">
            <a:off x="727840" y="2528567"/>
            <a:ext cx="1" cy="1081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p:nvPr/>
        </p:nvCxnSpPr>
        <p:spPr>
          <a:xfrm flipH="1">
            <a:off x="1654539" y="2529955"/>
            <a:ext cx="1" cy="20492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CuadroTexto 14"/>
          <p:cNvSpPr txBox="1"/>
          <p:nvPr/>
        </p:nvSpPr>
        <p:spPr>
          <a:xfrm>
            <a:off x="776605" y="4594351"/>
            <a:ext cx="1687133" cy="523220"/>
          </a:xfrm>
          <a:prstGeom prst="rect">
            <a:avLst/>
          </a:prstGeom>
          <a:noFill/>
        </p:spPr>
        <p:txBody>
          <a:bodyPr wrap="square" rtlCol="0">
            <a:spAutoFit/>
          </a:bodyPr>
          <a:lstStyle/>
          <a:p>
            <a:pPr algn="ctr"/>
            <a:r>
              <a:rPr lang="zh-CN" altLang="es-MX" sz="1400" dirty="0"/>
              <a:t>新公司的名称申请及批准</a:t>
            </a:r>
            <a:endParaRPr lang="es-MX" sz="1400" dirty="0"/>
          </a:p>
        </p:txBody>
      </p:sp>
      <p:sp>
        <p:nvSpPr>
          <p:cNvPr id="17" name="CuadroTexto 16"/>
          <p:cNvSpPr txBox="1"/>
          <p:nvPr/>
        </p:nvSpPr>
        <p:spPr>
          <a:xfrm>
            <a:off x="2526813" y="2123084"/>
            <a:ext cx="804272" cy="338554"/>
          </a:xfrm>
          <a:prstGeom prst="rect">
            <a:avLst/>
          </a:prstGeom>
          <a:noFill/>
        </p:spPr>
        <p:txBody>
          <a:bodyPr wrap="square" rtlCol="0">
            <a:spAutoFit/>
          </a:bodyPr>
          <a:lstStyle/>
          <a:p>
            <a:pPr algn="r"/>
            <a:r>
              <a:rPr lang="zh-CN" altLang="es-MX" sz="1600" b="1" dirty="0"/>
              <a:t>第</a:t>
            </a:r>
            <a:r>
              <a:rPr lang="en-US" altLang="zh-CN" sz="1600" b="1" dirty="0"/>
              <a:t>3</a:t>
            </a:r>
            <a:r>
              <a:rPr lang="zh-CN" altLang="es-MX" sz="1600" b="1" dirty="0"/>
              <a:t>步</a:t>
            </a:r>
            <a:endParaRPr lang="es-MX" sz="1400" b="1" dirty="0"/>
          </a:p>
        </p:txBody>
      </p:sp>
      <p:cxnSp>
        <p:nvCxnSpPr>
          <p:cNvPr id="19" name="Conector recto de flecha 18"/>
          <p:cNvCxnSpPr/>
          <p:nvPr/>
        </p:nvCxnSpPr>
        <p:spPr>
          <a:xfrm flipH="1">
            <a:off x="2955736" y="2560108"/>
            <a:ext cx="1" cy="1081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CuadroTexto 21"/>
          <p:cNvSpPr txBox="1"/>
          <p:nvPr/>
        </p:nvSpPr>
        <p:spPr>
          <a:xfrm>
            <a:off x="2157881" y="3592476"/>
            <a:ext cx="1536267" cy="1384995"/>
          </a:xfrm>
          <a:prstGeom prst="rect">
            <a:avLst/>
          </a:prstGeom>
          <a:noFill/>
        </p:spPr>
        <p:txBody>
          <a:bodyPr wrap="square" rtlCol="0">
            <a:spAutoFit/>
          </a:bodyPr>
          <a:lstStyle/>
          <a:p>
            <a:pPr algn="ctr"/>
            <a:r>
              <a:rPr lang="zh-CN" altLang="es-MX" sz="1400" dirty="0"/>
              <a:t>起草公司章程 </a:t>
            </a:r>
            <a:endParaRPr lang="es-MX" altLang="zh-CN" sz="1400" dirty="0"/>
          </a:p>
          <a:p>
            <a:pPr algn="ctr"/>
            <a:r>
              <a:rPr lang="zh-CN" altLang="es-MX" sz="1400" dirty="0"/>
              <a:t>（章程）和 授予委托书</a:t>
            </a:r>
            <a:endParaRPr lang="es-MX" altLang="zh-CN" sz="1400" dirty="0"/>
          </a:p>
          <a:p>
            <a:pPr algn="ctr"/>
            <a:r>
              <a:rPr lang="zh-CN" altLang="es-MX" sz="1400" dirty="0"/>
              <a:t>（代理人）</a:t>
            </a:r>
            <a:r>
              <a:rPr lang="zh-CN" altLang="en-US" sz="1400" dirty="0"/>
              <a:t>及公证员建立“了解客户”的档案</a:t>
            </a:r>
            <a:r>
              <a:rPr lang="es-MX" sz="1400" dirty="0"/>
              <a:t> **</a:t>
            </a:r>
          </a:p>
        </p:txBody>
      </p:sp>
      <p:sp>
        <p:nvSpPr>
          <p:cNvPr id="23" name="CuadroTexto 22"/>
          <p:cNvSpPr txBox="1"/>
          <p:nvPr/>
        </p:nvSpPr>
        <p:spPr>
          <a:xfrm>
            <a:off x="1532450" y="2842042"/>
            <a:ext cx="1687133" cy="276999"/>
          </a:xfrm>
          <a:prstGeom prst="rect">
            <a:avLst/>
          </a:prstGeom>
          <a:noFill/>
        </p:spPr>
        <p:txBody>
          <a:bodyPr wrap="square" rtlCol="0">
            <a:spAutoFit/>
          </a:bodyPr>
          <a:lstStyle/>
          <a:p>
            <a:pPr algn="ctr"/>
            <a:r>
              <a:rPr lang="es-MX" altLang="zh-CN" sz="1200" dirty="0"/>
              <a:t>5</a:t>
            </a:r>
            <a:r>
              <a:rPr lang="zh-CN" altLang="en-US" sz="1200" dirty="0"/>
              <a:t>个</a:t>
            </a:r>
            <a:r>
              <a:rPr lang="zh-CN" altLang="es-MX" sz="1200" dirty="0"/>
              <a:t>工作</a:t>
            </a:r>
            <a:r>
              <a:rPr lang="zh-CN" altLang="en-US" sz="1200" dirty="0"/>
              <a:t>日</a:t>
            </a:r>
            <a:r>
              <a:rPr lang="es-MX" sz="1200" dirty="0"/>
              <a:t>*</a:t>
            </a:r>
          </a:p>
        </p:txBody>
      </p:sp>
      <p:sp>
        <p:nvSpPr>
          <p:cNvPr id="24" name="CuadroTexto 23"/>
          <p:cNvSpPr txBox="1"/>
          <p:nvPr/>
        </p:nvSpPr>
        <p:spPr>
          <a:xfrm>
            <a:off x="3764475" y="2123603"/>
            <a:ext cx="991673" cy="338554"/>
          </a:xfrm>
          <a:prstGeom prst="rect">
            <a:avLst/>
          </a:prstGeom>
          <a:noFill/>
        </p:spPr>
        <p:txBody>
          <a:bodyPr wrap="square" rtlCol="0">
            <a:spAutoFit/>
          </a:bodyPr>
          <a:lstStyle/>
          <a:p>
            <a:pPr algn="r"/>
            <a:r>
              <a:rPr lang="zh-CN" altLang="es-MX" sz="1600" b="1" dirty="0"/>
              <a:t>第</a:t>
            </a:r>
            <a:r>
              <a:rPr lang="en-US" altLang="zh-CN" sz="1600" b="1" dirty="0"/>
              <a:t>4</a:t>
            </a:r>
            <a:r>
              <a:rPr lang="zh-CN" altLang="es-MX" sz="1600" b="1" dirty="0"/>
              <a:t>步</a:t>
            </a:r>
            <a:endParaRPr lang="es-MX" sz="1600" b="1" dirty="0"/>
          </a:p>
        </p:txBody>
      </p:sp>
      <p:cxnSp>
        <p:nvCxnSpPr>
          <p:cNvPr id="25" name="Conector recto de flecha 24"/>
          <p:cNvCxnSpPr/>
          <p:nvPr/>
        </p:nvCxnSpPr>
        <p:spPr>
          <a:xfrm flipH="1">
            <a:off x="5879957" y="2541028"/>
            <a:ext cx="1" cy="1081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3445642" y="4612363"/>
            <a:ext cx="1886756" cy="523220"/>
          </a:xfrm>
          <a:prstGeom prst="rect">
            <a:avLst/>
          </a:prstGeom>
          <a:noFill/>
        </p:spPr>
        <p:txBody>
          <a:bodyPr wrap="square" rtlCol="0">
            <a:spAutoFit/>
          </a:bodyPr>
          <a:lstStyle/>
          <a:p>
            <a:pPr algn="ctr"/>
            <a:r>
              <a:rPr lang="zh-CN" altLang="en-US" sz="1400" dirty="0"/>
              <a:t>通</a:t>
            </a:r>
            <a:r>
              <a:rPr lang="zh-CN" altLang="es-MX" sz="1400" dirty="0"/>
              <a:t>过公证人让章程正式化</a:t>
            </a:r>
            <a:endParaRPr lang="es-MX" sz="1400" dirty="0"/>
          </a:p>
        </p:txBody>
      </p:sp>
      <p:sp>
        <p:nvSpPr>
          <p:cNvPr id="27" name="CuadroTexto 26"/>
          <p:cNvSpPr txBox="1"/>
          <p:nvPr/>
        </p:nvSpPr>
        <p:spPr>
          <a:xfrm>
            <a:off x="4363664" y="2847436"/>
            <a:ext cx="1146215" cy="276999"/>
          </a:xfrm>
          <a:prstGeom prst="rect">
            <a:avLst/>
          </a:prstGeom>
          <a:noFill/>
        </p:spPr>
        <p:txBody>
          <a:bodyPr wrap="square" rtlCol="0">
            <a:spAutoFit/>
          </a:bodyPr>
          <a:lstStyle/>
          <a:p>
            <a:pPr algn="ctr"/>
            <a:r>
              <a:rPr lang="es-MX" altLang="zh-CN" sz="1200" dirty="0"/>
              <a:t>5</a:t>
            </a:r>
            <a:r>
              <a:rPr lang="zh-CN" altLang="en-US" sz="1200" dirty="0"/>
              <a:t>个</a:t>
            </a:r>
            <a:r>
              <a:rPr lang="zh-CN" altLang="es-MX" sz="1200" dirty="0"/>
              <a:t>工作</a:t>
            </a:r>
            <a:r>
              <a:rPr lang="zh-CN" altLang="en-US" sz="1200" dirty="0"/>
              <a:t>日</a:t>
            </a:r>
            <a:r>
              <a:rPr lang="es-MX" sz="1200" dirty="0"/>
              <a:t>*</a:t>
            </a:r>
          </a:p>
        </p:txBody>
      </p:sp>
      <p:sp>
        <p:nvSpPr>
          <p:cNvPr id="28" name="CuadroTexto 27"/>
          <p:cNvSpPr txBox="1"/>
          <p:nvPr/>
        </p:nvSpPr>
        <p:spPr>
          <a:xfrm>
            <a:off x="6975403" y="2128587"/>
            <a:ext cx="991673" cy="338554"/>
          </a:xfrm>
          <a:prstGeom prst="rect">
            <a:avLst/>
          </a:prstGeom>
          <a:noFill/>
        </p:spPr>
        <p:txBody>
          <a:bodyPr wrap="square" rtlCol="0">
            <a:spAutoFit/>
          </a:bodyPr>
          <a:lstStyle/>
          <a:p>
            <a:pPr algn="r"/>
            <a:r>
              <a:rPr lang="zh-CN" altLang="es-MX" sz="1600" b="1" dirty="0"/>
              <a:t>第</a:t>
            </a:r>
            <a:r>
              <a:rPr lang="en-US" altLang="zh-CN" sz="1600" b="1" dirty="0"/>
              <a:t>6</a:t>
            </a:r>
            <a:r>
              <a:rPr lang="zh-CN" altLang="es-MX" sz="1600" b="1" dirty="0"/>
              <a:t>步</a:t>
            </a:r>
            <a:endParaRPr lang="es-MX" sz="1600" b="1" dirty="0"/>
          </a:p>
        </p:txBody>
      </p:sp>
      <p:sp>
        <p:nvSpPr>
          <p:cNvPr id="30" name="CuadroTexto 29"/>
          <p:cNvSpPr txBox="1"/>
          <p:nvPr/>
        </p:nvSpPr>
        <p:spPr>
          <a:xfrm>
            <a:off x="6701106" y="4612586"/>
            <a:ext cx="1687133" cy="738664"/>
          </a:xfrm>
          <a:prstGeom prst="rect">
            <a:avLst/>
          </a:prstGeom>
          <a:noFill/>
        </p:spPr>
        <p:txBody>
          <a:bodyPr wrap="square" rtlCol="0">
            <a:spAutoFit/>
          </a:bodyPr>
          <a:lstStyle/>
          <a:p>
            <a:pPr algn="ctr"/>
            <a:r>
              <a:rPr lang="zh-CN" altLang="es-MX" sz="1400" dirty="0"/>
              <a:t>新公司须在商业登记处和外商投资登记处</a:t>
            </a:r>
            <a:r>
              <a:rPr lang="zh-CN" altLang="en-US" sz="1400" dirty="0"/>
              <a:t>进行登记</a:t>
            </a:r>
            <a:endParaRPr lang="es-MX" sz="1400" dirty="0"/>
          </a:p>
        </p:txBody>
      </p:sp>
      <p:sp>
        <p:nvSpPr>
          <p:cNvPr id="32" name="CuadroTexto 31"/>
          <p:cNvSpPr txBox="1"/>
          <p:nvPr/>
        </p:nvSpPr>
        <p:spPr>
          <a:xfrm>
            <a:off x="90151" y="5479279"/>
            <a:ext cx="7454521" cy="954107"/>
          </a:xfrm>
          <a:prstGeom prst="rect">
            <a:avLst/>
          </a:prstGeom>
          <a:noFill/>
        </p:spPr>
        <p:txBody>
          <a:bodyPr wrap="square" rtlCol="0">
            <a:spAutoFit/>
          </a:bodyPr>
          <a:lstStyle/>
          <a:p>
            <a:pPr algn="just"/>
            <a:r>
              <a:rPr lang="es-MX" sz="1400" i="1" dirty="0"/>
              <a:t>*</a:t>
            </a:r>
            <a:r>
              <a:rPr lang="zh-CN" altLang="es-MX" sz="1400" b="1" i="1" dirty="0"/>
              <a:t>预计时间可能会有所不同， 依我们的经验通常是</a:t>
            </a:r>
            <a:r>
              <a:rPr lang="en-US" altLang="zh-CN" sz="1400" b="1" i="1" dirty="0"/>
              <a:t>5</a:t>
            </a:r>
            <a:r>
              <a:rPr lang="zh-CN" altLang="es-MX" sz="1400" b="1" i="1" dirty="0"/>
              <a:t>至</a:t>
            </a:r>
            <a:r>
              <a:rPr lang="en-US" altLang="zh-CN" sz="1400" b="1" i="1" dirty="0"/>
              <a:t>7</a:t>
            </a:r>
            <a:r>
              <a:rPr lang="zh-CN" altLang="es-MX" sz="1400" b="1" i="1" dirty="0"/>
              <a:t>周</a:t>
            </a:r>
            <a:endParaRPr lang="en-US" sz="1400" b="1" i="1" dirty="0"/>
          </a:p>
          <a:p>
            <a:pPr algn="just"/>
            <a:r>
              <a:rPr lang="en-US" sz="1400" i="1" dirty="0"/>
              <a:t>** </a:t>
            </a:r>
            <a:r>
              <a:rPr lang="zh-CN" altLang="es-MX" sz="1400" i="1" dirty="0"/>
              <a:t>如果股东</a:t>
            </a:r>
            <a:r>
              <a:rPr lang="es-MX" altLang="zh-CN" sz="1400" i="1" dirty="0"/>
              <a:t>/</a:t>
            </a:r>
            <a:r>
              <a:rPr lang="zh-CN" altLang="es-MX" sz="1400" i="1" dirty="0"/>
              <a:t>合伙人出现在墨西哥的公证处（在个人的情况下），则可以避免这一步骤。</a:t>
            </a:r>
            <a:endParaRPr lang="en-US" altLang="zh-CN" sz="1400" i="1" dirty="0"/>
          </a:p>
          <a:p>
            <a:pPr algn="just"/>
            <a:r>
              <a:rPr lang="en-US" sz="1400" i="1" dirty="0"/>
              <a:t>***</a:t>
            </a:r>
            <a:r>
              <a:rPr lang="zh-CN" altLang="en-US" sz="1400" i="1" dirty="0"/>
              <a:t>如果墨西哥公司的股东是公司时，公证员会要求提供作为股东公司的最终受益人或最终控制人的个人信息。</a:t>
            </a:r>
            <a:endParaRPr lang="es-MX" sz="1400" i="1" dirty="0"/>
          </a:p>
        </p:txBody>
      </p:sp>
      <p:sp>
        <p:nvSpPr>
          <p:cNvPr id="33" name="CuadroTexto 32"/>
          <p:cNvSpPr txBox="1"/>
          <p:nvPr/>
        </p:nvSpPr>
        <p:spPr>
          <a:xfrm>
            <a:off x="2756218" y="2849521"/>
            <a:ext cx="1687133" cy="276999"/>
          </a:xfrm>
          <a:prstGeom prst="rect">
            <a:avLst/>
          </a:prstGeom>
          <a:noFill/>
        </p:spPr>
        <p:txBody>
          <a:bodyPr wrap="square" rtlCol="0">
            <a:spAutoFit/>
          </a:bodyPr>
          <a:lstStyle/>
          <a:p>
            <a:pPr algn="ctr"/>
            <a:r>
              <a:rPr lang="es-MX" altLang="zh-CN" sz="1200" dirty="0"/>
              <a:t>5</a:t>
            </a:r>
            <a:r>
              <a:rPr lang="zh-CN" altLang="en-US" sz="1200" dirty="0"/>
              <a:t>个</a:t>
            </a:r>
            <a:r>
              <a:rPr lang="zh-CN" altLang="es-MX" sz="1200" dirty="0"/>
              <a:t>工作</a:t>
            </a:r>
            <a:r>
              <a:rPr lang="zh-CN" altLang="en-US" sz="1200" dirty="0"/>
              <a:t>日</a:t>
            </a:r>
            <a:r>
              <a:rPr lang="es-MX" sz="1200" dirty="0"/>
              <a:t>*</a:t>
            </a:r>
          </a:p>
        </p:txBody>
      </p:sp>
      <p:sp>
        <p:nvSpPr>
          <p:cNvPr id="37" name="CuadroTexto 36"/>
          <p:cNvSpPr txBox="1"/>
          <p:nvPr/>
        </p:nvSpPr>
        <p:spPr>
          <a:xfrm>
            <a:off x="5097135" y="3645261"/>
            <a:ext cx="1687133" cy="954107"/>
          </a:xfrm>
          <a:prstGeom prst="rect">
            <a:avLst/>
          </a:prstGeom>
          <a:noFill/>
        </p:spPr>
        <p:txBody>
          <a:bodyPr wrap="square" rtlCol="0">
            <a:spAutoFit/>
          </a:bodyPr>
          <a:lstStyle/>
          <a:p>
            <a:pPr algn="ctr"/>
            <a:r>
              <a:rPr lang="zh-CN" altLang="es-MX" sz="1400" dirty="0"/>
              <a:t>申请税号以及电子税务签名</a:t>
            </a:r>
            <a:r>
              <a:rPr lang="zh-CN" altLang="en-US" sz="1400" dirty="0"/>
              <a:t>（需要当地地址和法定代表人信息</a:t>
            </a:r>
            <a:r>
              <a:rPr lang="en-US" altLang="zh-CN" sz="1400" dirty="0"/>
              <a:t>)</a:t>
            </a:r>
            <a:endParaRPr lang="es-MX" sz="1400" dirty="0"/>
          </a:p>
        </p:txBody>
      </p:sp>
      <p:sp>
        <p:nvSpPr>
          <p:cNvPr id="39" name="CuadroTexto 38"/>
          <p:cNvSpPr txBox="1"/>
          <p:nvPr/>
        </p:nvSpPr>
        <p:spPr>
          <a:xfrm>
            <a:off x="6054998" y="2837273"/>
            <a:ext cx="1146215" cy="276999"/>
          </a:xfrm>
          <a:prstGeom prst="rect">
            <a:avLst/>
          </a:prstGeom>
          <a:noFill/>
        </p:spPr>
        <p:txBody>
          <a:bodyPr wrap="square" rtlCol="0">
            <a:spAutoFit/>
          </a:bodyPr>
          <a:lstStyle/>
          <a:p>
            <a:pPr algn="ctr"/>
            <a:r>
              <a:rPr lang="es-MX" altLang="zh-CN" sz="1200" dirty="0"/>
              <a:t>5</a:t>
            </a:r>
            <a:r>
              <a:rPr lang="zh-CN" altLang="en-US" sz="1200" dirty="0"/>
              <a:t>个</a:t>
            </a:r>
            <a:r>
              <a:rPr lang="zh-CN" altLang="es-MX" sz="1200" dirty="0"/>
              <a:t>工作</a:t>
            </a:r>
            <a:r>
              <a:rPr lang="zh-CN" altLang="en-US" sz="1200" dirty="0"/>
              <a:t>日</a:t>
            </a:r>
            <a:r>
              <a:rPr lang="es-MX" sz="1200" dirty="0"/>
              <a:t>*</a:t>
            </a:r>
          </a:p>
        </p:txBody>
      </p:sp>
      <p:cxnSp>
        <p:nvCxnSpPr>
          <p:cNvPr id="40" name="Conector recto de flecha 39"/>
          <p:cNvCxnSpPr/>
          <p:nvPr/>
        </p:nvCxnSpPr>
        <p:spPr>
          <a:xfrm flipH="1">
            <a:off x="4336731" y="2528567"/>
            <a:ext cx="1" cy="20492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CuadroTexto 43"/>
          <p:cNvSpPr txBox="1"/>
          <p:nvPr/>
        </p:nvSpPr>
        <p:spPr>
          <a:xfrm>
            <a:off x="5322589" y="2135267"/>
            <a:ext cx="991673" cy="338554"/>
          </a:xfrm>
          <a:prstGeom prst="rect">
            <a:avLst/>
          </a:prstGeom>
          <a:noFill/>
        </p:spPr>
        <p:txBody>
          <a:bodyPr wrap="square" rtlCol="0">
            <a:spAutoFit/>
          </a:bodyPr>
          <a:lstStyle/>
          <a:p>
            <a:pPr algn="r"/>
            <a:r>
              <a:rPr lang="zh-CN" altLang="es-MX" sz="1600" b="1" dirty="0"/>
              <a:t>第</a:t>
            </a:r>
            <a:r>
              <a:rPr lang="en-US" altLang="zh-CN" sz="1600" b="1" dirty="0"/>
              <a:t>5</a:t>
            </a:r>
            <a:r>
              <a:rPr lang="zh-CN" altLang="en-US" sz="1600" b="1" dirty="0"/>
              <a:t>步</a:t>
            </a:r>
            <a:endParaRPr lang="es-MX" sz="1600" b="1" dirty="0"/>
          </a:p>
        </p:txBody>
      </p:sp>
      <p:cxnSp>
        <p:nvCxnSpPr>
          <p:cNvPr id="45" name="Conector recto de flecha 44"/>
          <p:cNvCxnSpPr/>
          <p:nvPr/>
        </p:nvCxnSpPr>
        <p:spPr>
          <a:xfrm flipH="1">
            <a:off x="7544672" y="2531165"/>
            <a:ext cx="1" cy="20492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6" name="CuadroTexto 45"/>
          <p:cNvSpPr txBox="1"/>
          <p:nvPr/>
        </p:nvSpPr>
        <p:spPr>
          <a:xfrm>
            <a:off x="7637992" y="2837273"/>
            <a:ext cx="1275821" cy="276999"/>
          </a:xfrm>
          <a:prstGeom prst="rect">
            <a:avLst/>
          </a:prstGeom>
          <a:noFill/>
        </p:spPr>
        <p:txBody>
          <a:bodyPr wrap="square" rtlCol="0">
            <a:spAutoFit/>
          </a:bodyPr>
          <a:lstStyle/>
          <a:p>
            <a:pPr algn="ctr"/>
            <a:r>
              <a:rPr lang="es-MX" altLang="zh-CN" sz="1200" dirty="0"/>
              <a:t>5</a:t>
            </a:r>
            <a:r>
              <a:rPr lang="zh-CN" altLang="es-MX" sz="1200" dirty="0"/>
              <a:t>至</a:t>
            </a:r>
            <a:r>
              <a:rPr lang="es-MX" altLang="zh-CN" sz="1200" dirty="0"/>
              <a:t>10</a:t>
            </a:r>
            <a:r>
              <a:rPr lang="zh-CN" altLang="en-US" sz="1200" dirty="0"/>
              <a:t>个</a:t>
            </a:r>
            <a:r>
              <a:rPr lang="zh-CN" altLang="es-MX" sz="1200" dirty="0"/>
              <a:t>工作</a:t>
            </a:r>
            <a:r>
              <a:rPr lang="zh-CN" altLang="en-US" sz="1200" dirty="0"/>
              <a:t>日</a:t>
            </a:r>
            <a:r>
              <a:rPr lang="es-MX" sz="1200" dirty="0"/>
              <a:t>*</a:t>
            </a:r>
          </a:p>
        </p:txBody>
      </p:sp>
    </p:spTree>
    <p:extLst>
      <p:ext uri="{BB962C8B-B14F-4D97-AF65-F5344CB8AC3E}">
        <p14:creationId xmlns:p14="http://schemas.microsoft.com/office/powerpoint/2010/main" val="198738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72849"/>
            <a:ext cx="8913813" cy="932188"/>
          </a:xfrm>
        </p:spPr>
        <p:txBody>
          <a:bodyPr>
            <a:noAutofit/>
          </a:bodyPr>
          <a:lstStyle/>
          <a:p>
            <a:br>
              <a:rPr lang="zh-CN" altLang="es-MX" sz="2000" dirty="0"/>
            </a:br>
            <a:r>
              <a:rPr lang="zh-CN" altLang="es-MX" dirty="0"/>
              <a:t>购买或租赁房地产 </a:t>
            </a:r>
            <a:r>
              <a:rPr lang="es-MX" sz="2400" dirty="0"/>
              <a:t>© </a:t>
            </a:r>
            <a:r>
              <a:rPr lang="es-MX" sz="2400" cap="all" dirty="0"/>
              <a:t>	</a:t>
            </a:r>
            <a:r>
              <a:rPr lang="es-MX" sz="2400" dirty="0"/>
              <a:t>	</a:t>
            </a:r>
            <a:endParaRPr lang="es-ES" sz="2400" dirty="0">
              <a:solidFill>
                <a:schemeClr val="bg1">
                  <a:lumMod val="65000"/>
                </a:schemeClr>
              </a:solidFill>
            </a:endParaRPr>
          </a:p>
        </p:txBody>
      </p:sp>
      <p:cxnSp>
        <p:nvCxnSpPr>
          <p:cNvPr id="7" name="Conector recto de flecha 6"/>
          <p:cNvCxnSpPr>
            <a:cxnSpLocks/>
          </p:cNvCxnSpPr>
          <p:nvPr/>
        </p:nvCxnSpPr>
        <p:spPr>
          <a:xfrm>
            <a:off x="4050447" y="2781837"/>
            <a:ext cx="499052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CuadroTexto 7"/>
          <p:cNvSpPr txBox="1"/>
          <p:nvPr/>
        </p:nvSpPr>
        <p:spPr>
          <a:xfrm>
            <a:off x="206676" y="2108102"/>
            <a:ext cx="828545" cy="338554"/>
          </a:xfrm>
          <a:prstGeom prst="rect">
            <a:avLst/>
          </a:prstGeom>
          <a:noFill/>
        </p:spPr>
        <p:txBody>
          <a:bodyPr wrap="square" rtlCol="0">
            <a:spAutoFit/>
          </a:bodyPr>
          <a:lstStyle/>
          <a:p>
            <a:pPr algn="r"/>
            <a:r>
              <a:rPr lang="zh-CN" altLang="es-MX" sz="1600" b="1" dirty="0"/>
              <a:t>第</a:t>
            </a:r>
            <a:r>
              <a:rPr lang="en-US" altLang="zh-CN" sz="1600" b="1" dirty="0"/>
              <a:t>1</a:t>
            </a:r>
            <a:r>
              <a:rPr lang="zh-CN" altLang="es-MX" sz="1600" b="1" dirty="0"/>
              <a:t>步</a:t>
            </a:r>
            <a:endParaRPr lang="es-MX" sz="1600" b="1" dirty="0"/>
          </a:p>
        </p:txBody>
      </p:sp>
      <p:sp>
        <p:nvSpPr>
          <p:cNvPr id="9" name="CuadroTexto 8"/>
          <p:cNvSpPr txBox="1"/>
          <p:nvPr/>
        </p:nvSpPr>
        <p:spPr>
          <a:xfrm>
            <a:off x="999963" y="3674447"/>
            <a:ext cx="1568517" cy="1785104"/>
          </a:xfrm>
          <a:prstGeom prst="rect">
            <a:avLst/>
          </a:prstGeom>
          <a:noFill/>
        </p:spPr>
        <p:txBody>
          <a:bodyPr wrap="square" rtlCol="0">
            <a:spAutoFit/>
          </a:bodyPr>
          <a:lstStyle/>
          <a:p>
            <a:pPr algn="ctr"/>
            <a:br>
              <a:rPr lang="zh-CN" altLang="es-MX" sz="1100" dirty="0"/>
            </a:br>
            <a:r>
              <a:rPr lang="zh-CN" altLang="es-MX" sz="1100" dirty="0"/>
              <a:t>尽职调查： </a:t>
            </a:r>
            <a:endParaRPr lang="es-MX" altLang="zh-CN" sz="1100" dirty="0"/>
          </a:p>
          <a:p>
            <a:pPr marL="171450" indent="-171450" algn="ctr">
              <a:buFont typeface="Arial" panose="020B0604020202020204" pitchFamily="34" charset="0"/>
              <a:buChar char="•"/>
            </a:pPr>
            <a:r>
              <a:rPr lang="zh-CN" altLang="es-MX" sz="1100" dirty="0"/>
              <a:t>物业名称（</a:t>
            </a:r>
            <a:r>
              <a:rPr lang="zh-CN" altLang="en-US" sz="1100" dirty="0"/>
              <a:t>产权变更记录</a:t>
            </a:r>
            <a:r>
              <a:rPr lang="zh-CN" altLang="es-MX" sz="1100" dirty="0"/>
              <a:t>）</a:t>
            </a:r>
            <a:endParaRPr lang="en-US" altLang="zh-CN" sz="1100" dirty="0"/>
          </a:p>
          <a:p>
            <a:pPr marL="171450" indent="-171450" algn="ctr">
              <a:buFont typeface="Arial" panose="020B0604020202020204" pitchFamily="34" charset="0"/>
              <a:buChar char="•"/>
            </a:pPr>
            <a:endParaRPr lang="en-US" altLang="zh-CN" sz="1100" dirty="0"/>
          </a:p>
          <a:p>
            <a:pPr marL="171450" indent="-171450" algn="ctr">
              <a:buFont typeface="Arial" panose="020B0604020202020204" pitchFamily="34" charset="0"/>
              <a:buChar char="•"/>
            </a:pPr>
            <a:r>
              <a:rPr lang="zh-CN" altLang="es-MX" sz="1100" dirty="0"/>
              <a:t> </a:t>
            </a:r>
            <a:r>
              <a:rPr lang="zh-CN" altLang="en-US" sz="1100" dirty="0"/>
              <a:t>没有权利负担</a:t>
            </a:r>
            <a:r>
              <a:rPr lang="zh-CN" altLang="es-MX" sz="1100" dirty="0"/>
              <a:t>证明</a:t>
            </a:r>
            <a:endParaRPr lang="en-US" altLang="zh-CN" sz="1100" dirty="0"/>
          </a:p>
          <a:p>
            <a:pPr marL="171450" indent="-171450" algn="ctr">
              <a:buFont typeface="Arial" panose="020B0604020202020204" pitchFamily="34" charset="0"/>
              <a:buChar char="•"/>
            </a:pPr>
            <a:r>
              <a:rPr lang="zh-CN" altLang="es-MX" sz="1100" dirty="0"/>
              <a:t> </a:t>
            </a:r>
            <a:r>
              <a:rPr lang="zh-CN" altLang="en-US" sz="1100" dirty="0"/>
              <a:t>付税证明；</a:t>
            </a:r>
            <a:endParaRPr lang="en-US" altLang="zh-CN" sz="1100" dirty="0"/>
          </a:p>
          <a:p>
            <a:pPr marL="171450" indent="-171450" algn="ctr">
              <a:buFont typeface="Arial" panose="020B0604020202020204" pitchFamily="34" charset="0"/>
              <a:buChar char="•"/>
            </a:pPr>
            <a:r>
              <a:rPr lang="zh-CN" altLang="es-MX" sz="1100" dirty="0"/>
              <a:t> 公用事业</a:t>
            </a:r>
            <a:r>
              <a:rPr lang="zh-CN" altLang="en-US" sz="1100" dirty="0"/>
              <a:t>费</a:t>
            </a:r>
            <a:r>
              <a:rPr lang="zh-CN" altLang="es-MX" sz="1100" dirty="0"/>
              <a:t>支付</a:t>
            </a:r>
            <a:r>
              <a:rPr lang="zh-CN" altLang="en-US" sz="1100" dirty="0"/>
              <a:t>证明；</a:t>
            </a:r>
            <a:endParaRPr lang="en-US" altLang="zh-CN" sz="1100" dirty="0"/>
          </a:p>
          <a:p>
            <a:pPr marL="171450" indent="-171450" algn="ctr">
              <a:buFont typeface="Arial" panose="020B0604020202020204" pitchFamily="34" charset="0"/>
              <a:buChar char="•"/>
            </a:pPr>
            <a:r>
              <a:rPr lang="zh-CN" altLang="es-MX" sz="1100" dirty="0"/>
              <a:t>区划</a:t>
            </a:r>
            <a:r>
              <a:rPr lang="zh-CN" altLang="en-US" sz="1100" dirty="0"/>
              <a:t>许可</a:t>
            </a:r>
            <a:endParaRPr lang="en-US" sz="1100" dirty="0"/>
          </a:p>
        </p:txBody>
      </p:sp>
      <p:sp>
        <p:nvSpPr>
          <p:cNvPr id="10" name="CuadroTexto 9"/>
          <p:cNvSpPr txBox="1"/>
          <p:nvPr/>
        </p:nvSpPr>
        <p:spPr>
          <a:xfrm>
            <a:off x="1035221" y="2108102"/>
            <a:ext cx="991673" cy="338554"/>
          </a:xfrm>
          <a:prstGeom prst="rect">
            <a:avLst/>
          </a:prstGeom>
          <a:noFill/>
        </p:spPr>
        <p:txBody>
          <a:bodyPr wrap="square" rtlCol="0">
            <a:spAutoFit/>
          </a:bodyPr>
          <a:lstStyle/>
          <a:p>
            <a:pPr algn="r"/>
            <a:r>
              <a:rPr lang="zh-CN" altLang="es-MX" sz="1600" b="1" dirty="0"/>
              <a:t>第</a:t>
            </a:r>
            <a:r>
              <a:rPr lang="en-US" altLang="zh-CN" sz="1600" b="1" dirty="0"/>
              <a:t>2</a:t>
            </a:r>
            <a:r>
              <a:rPr lang="zh-CN" altLang="es-MX" sz="1600" b="1" dirty="0"/>
              <a:t>步</a:t>
            </a:r>
            <a:endParaRPr lang="es-MX" sz="1600" b="1" dirty="0"/>
          </a:p>
        </p:txBody>
      </p:sp>
      <p:cxnSp>
        <p:nvCxnSpPr>
          <p:cNvPr id="13" name="Conector recto de flecha 12"/>
          <p:cNvCxnSpPr>
            <a:endCxn id="34" idx="0"/>
          </p:cNvCxnSpPr>
          <p:nvPr/>
        </p:nvCxnSpPr>
        <p:spPr>
          <a:xfrm>
            <a:off x="569983" y="2528567"/>
            <a:ext cx="0" cy="2515498"/>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p:nvPr/>
        </p:nvCxnSpPr>
        <p:spPr>
          <a:xfrm flipH="1">
            <a:off x="1742794" y="2535198"/>
            <a:ext cx="2" cy="1343955"/>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7" name="CuadroTexto 16"/>
          <p:cNvSpPr txBox="1"/>
          <p:nvPr/>
        </p:nvSpPr>
        <p:spPr>
          <a:xfrm>
            <a:off x="2310696" y="2106493"/>
            <a:ext cx="804272" cy="338554"/>
          </a:xfrm>
          <a:prstGeom prst="rect">
            <a:avLst/>
          </a:prstGeom>
          <a:noFill/>
        </p:spPr>
        <p:txBody>
          <a:bodyPr wrap="square" rtlCol="0">
            <a:spAutoFit/>
          </a:bodyPr>
          <a:lstStyle/>
          <a:p>
            <a:pPr algn="r"/>
            <a:r>
              <a:rPr lang="zh-CN" altLang="es-MX" sz="1600" b="1" dirty="0"/>
              <a:t>第</a:t>
            </a:r>
            <a:r>
              <a:rPr lang="es-MX" altLang="zh-CN" sz="1600" b="1" dirty="0"/>
              <a:t>3</a:t>
            </a:r>
            <a:r>
              <a:rPr lang="zh-CN" altLang="es-MX" sz="1600" b="1" dirty="0"/>
              <a:t>步</a:t>
            </a:r>
            <a:endParaRPr lang="es-MX" sz="1600" b="1" dirty="0"/>
          </a:p>
        </p:txBody>
      </p:sp>
      <p:cxnSp>
        <p:nvCxnSpPr>
          <p:cNvPr id="19" name="Conector recto de flecha 18"/>
          <p:cNvCxnSpPr/>
          <p:nvPr/>
        </p:nvCxnSpPr>
        <p:spPr>
          <a:xfrm flipH="1">
            <a:off x="2781845" y="2560108"/>
            <a:ext cx="1" cy="1081619"/>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2" name="CuadroTexto 21"/>
          <p:cNvSpPr txBox="1"/>
          <p:nvPr/>
        </p:nvSpPr>
        <p:spPr>
          <a:xfrm>
            <a:off x="1938279" y="3707017"/>
            <a:ext cx="1687133" cy="261610"/>
          </a:xfrm>
          <a:prstGeom prst="rect">
            <a:avLst/>
          </a:prstGeom>
          <a:noFill/>
        </p:spPr>
        <p:txBody>
          <a:bodyPr wrap="square" rtlCol="0">
            <a:spAutoFit/>
          </a:bodyPr>
          <a:lstStyle/>
          <a:p>
            <a:pPr algn="ctr"/>
            <a:r>
              <a:rPr lang="zh-CN" altLang="en-US" sz="1100" dirty="0"/>
              <a:t>检查</a:t>
            </a:r>
            <a:r>
              <a:rPr lang="zh-CN" altLang="es-MX" sz="1100" dirty="0"/>
              <a:t>物业</a:t>
            </a:r>
            <a:endParaRPr lang="es-MX" sz="1100" dirty="0"/>
          </a:p>
        </p:txBody>
      </p:sp>
      <p:sp>
        <p:nvSpPr>
          <p:cNvPr id="24" name="CuadroTexto 23"/>
          <p:cNvSpPr txBox="1"/>
          <p:nvPr/>
        </p:nvSpPr>
        <p:spPr>
          <a:xfrm>
            <a:off x="3500525" y="2123603"/>
            <a:ext cx="991673" cy="338554"/>
          </a:xfrm>
          <a:prstGeom prst="rect">
            <a:avLst/>
          </a:prstGeom>
          <a:noFill/>
        </p:spPr>
        <p:txBody>
          <a:bodyPr wrap="square" rtlCol="0">
            <a:spAutoFit/>
          </a:bodyPr>
          <a:lstStyle/>
          <a:p>
            <a:pPr algn="r"/>
            <a:r>
              <a:rPr lang="zh-CN" altLang="es-MX" sz="1600" b="1" dirty="0"/>
              <a:t>第</a:t>
            </a:r>
            <a:r>
              <a:rPr lang="en-US" altLang="zh-CN" sz="1600" b="1" dirty="0"/>
              <a:t>4</a:t>
            </a:r>
            <a:r>
              <a:rPr lang="zh-CN" altLang="es-MX" sz="1600" b="1" dirty="0"/>
              <a:t>步</a:t>
            </a:r>
            <a:endParaRPr lang="es-MX" sz="1600" b="1" dirty="0"/>
          </a:p>
        </p:txBody>
      </p:sp>
      <p:cxnSp>
        <p:nvCxnSpPr>
          <p:cNvPr id="25" name="Conector recto de flecha 24"/>
          <p:cNvCxnSpPr>
            <a:cxnSpLocks/>
          </p:cNvCxnSpPr>
          <p:nvPr/>
        </p:nvCxnSpPr>
        <p:spPr>
          <a:xfrm flipH="1">
            <a:off x="5157994" y="2487258"/>
            <a:ext cx="8653" cy="1052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CuadroTexto 27"/>
          <p:cNvSpPr txBox="1"/>
          <p:nvPr/>
        </p:nvSpPr>
        <p:spPr>
          <a:xfrm>
            <a:off x="5909221" y="2134997"/>
            <a:ext cx="991673" cy="338554"/>
          </a:xfrm>
          <a:prstGeom prst="rect">
            <a:avLst/>
          </a:prstGeom>
          <a:noFill/>
        </p:spPr>
        <p:txBody>
          <a:bodyPr wrap="square" rtlCol="0">
            <a:spAutoFit/>
          </a:bodyPr>
          <a:lstStyle/>
          <a:p>
            <a:pPr algn="r"/>
            <a:r>
              <a:rPr lang="zh-CN" altLang="es-MX" sz="1600" b="1" dirty="0"/>
              <a:t>第</a:t>
            </a:r>
            <a:r>
              <a:rPr lang="es-MX" altLang="zh-CN" sz="1600" b="1" dirty="0"/>
              <a:t>6</a:t>
            </a:r>
            <a:r>
              <a:rPr lang="zh-CN" altLang="es-MX" sz="1600" b="1" dirty="0"/>
              <a:t>步</a:t>
            </a:r>
            <a:endParaRPr lang="es-MX" sz="1600" b="1" dirty="0"/>
          </a:p>
        </p:txBody>
      </p:sp>
      <p:sp>
        <p:nvSpPr>
          <p:cNvPr id="30" name="CuadroTexto 29"/>
          <p:cNvSpPr txBox="1"/>
          <p:nvPr/>
        </p:nvSpPr>
        <p:spPr>
          <a:xfrm>
            <a:off x="6557138" y="3639383"/>
            <a:ext cx="1687133" cy="430887"/>
          </a:xfrm>
          <a:prstGeom prst="rect">
            <a:avLst/>
          </a:prstGeom>
          <a:noFill/>
        </p:spPr>
        <p:txBody>
          <a:bodyPr wrap="square" rtlCol="0">
            <a:spAutoFit/>
          </a:bodyPr>
          <a:lstStyle/>
          <a:p>
            <a:pPr algn="ctr"/>
            <a:r>
              <a:rPr lang="zh-CN" altLang="es-MX" sz="1100" dirty="0"/>
              <a:t>在公共财产登记处登记购买土地协议。</a:t>
            </a:r>
            <a:endParaRPr lang="es-MX" sz="1100" dirty="0"/>
          </a:p>
        </p:txBody>
      </p:sp>
      <p:sp>
        <p:nvSpPr>
          <p:cNvPr id="35" name="CuadroTexto 34"/>
          <p:cNvSpPr txBox="1"/>
          <p:nvPr/>
        </p:nvSpPr>
        <p:spPr>
          <a:xfrm>
            <a:off x="6946200" y="2154021"/>
            <a:ext cx="991673" cy="338554"/>
          </a:xfrm>
          <a:prstGeom prst="rect">
            <a:avLst/>
          </a:prstGeom>
          <a:noFill/>
        </p:spPr>
        <p:txBody>
          <a:bodyPr wrap="square" rtlCol="0">
            <a:spAutoFit/>
          </a:bodyPr>
          <a:lstStyle/>
          <a:p>
            <a:pPr algn="r"/>
            <a:r>
              <a:rPr lang="zh-CN" altLang="es-MX" sz="1600" b="1" dirty="0"/>
              <a:t>第</a:t>
            </a:r>
            <a:r>
              <a:rPr lang="en-US" altLang="zh-CN" sz="1600" b="1" dirty="0"/>
              <a:t>7</a:t>
            </a:r>
            <a:r>
              <a:rPr lang="zh-CN" altLang="es-MX" sz="1600" b="1" dirty="0"/>
              <a:t>步</a:t>
            </a:r>
            <a:endParaRPr lang="es-MX" sz="1600" b="1" dirty="0"/>
          </a:p>
        </p:txBody>
      </p:sp>
      <p:cxnSp>
        <p:nvCxnSpPr>
          <p:cNvPr id="36" name="Conector recto de flecha 35"/>
          <p:cNvCxnSpPr/>
          <p:nvPr/>
        </p:nvCxnSpPr>
        <p:spPr>
          <a:xfrm flipH="1">
            <a:off x="7442036" y="2553703"/>
            <a:ext cx="1" cy="1081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0" name="Conector recto de flecha 39"/>
          <p:cNvCxnSpPr/>
          <p:nvPr/>
        </p:nvCxnSpPr>
        <p:spPr>
          <a:xfrm flipH="1">
            <a:off x="4034119" y="2553703"/>
            <a:ext cx="1" cy="2049268"/>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1" name="CuadroTexto 40"/>
          <p:cNvSpPr txBox="1"/>
          <p:nvPr/>
        </p:nvSpPr>
        <p:spPr>
          <a:xfrm>
            <a:off x="3101100" y="4635217"/>
            <a:ext cx="1886756" cy="261610"/>
          </a:xfrm>
          <a:prstGeom prst="rect">
            <a:avLst/>
          </a:prstGeom>
          <a:noFill/>
        </p:spPr>
        <p:txBody>
          <a:bodyPr wrap="square" rtlCol="0">
            <a:spAutoFit/>
          </a:bodyPr>
          <a:lstStyle/>
          <a:p>
            <a:pPr algn="ctr"/>
            <a:r>
              <a:rPr lang="zh-CN" altLang="es-MX" sz="1100" dirty="0"/>
              <a:t>谈判和起草购买或租赁协议</a:t>
            </a:r>
            <a:endParaRPr lang="es-MX" sz="1100" dirty="0"/>
          </a:p>
        </p:txBody>
      </p:sp>
      <p:sp>
        <p:nvSpPr>
          <p:cNvPr id="44" name="CuadroTexto 43"/>
          <p:cNvSpPr txBox="1"/>
          <p:nvPr/>
        </p:nvSpPr>
        <p:spPr>
          <a:xfrm>
            <a:off x="4670810" y="2082444"/>
            <a:ext cx="991673" cy="338554"/>
          </a:xfrm>
          <a:prstGeom prst="rect">
            <a:avLst/>
          </a:prstGeom>
          <a:noFill/>
        </p:spPr>
        <p:txBody>
          <a:bodyPr wrap="square" rtlCol="0">
            <a:spAutoFit/>
          </a:bodyPr>
          <a:lstStyle/>
          <a:p>
            <a:pPr algn="r"/>
            <a:r>
              <a:rPr lang="zh-CN" altLang="es-MX" sz="1600" b="1" dirty="0"/>
              <a:t>第</a:t>
            </a:r>
            <a:r>
              <a:rPr lang="es-MX" altLang="zh-CN" sz="1600" b="1" dirty="0"/>
              <a:t>5</a:t>
            </a:r>
            <a:r>
              <a:rPr lang="zh-CN" altLang="es-MX" sz="1600" b="1" dirty="0"/>
              <a:t>步</a:t>
            </a:r>
            <a:endParaRPr lang="es-MX" sz="1600" b="1" dirty="0"/>
          </a:p>
        </p:txBody>
      </p:sp>
      <p:cxnSp>
        <p:nvCxnSpPr>
          <p:cNvPr id="45" name="Conector recto de flecha 44"/>
          <p:cNvCxnSpPr/>
          <p:nvPr/>
        </p:nvCxnSpPr>
        <p:spPr>
          <a:xfrm flipH="1">
            <a:off x="6415664" y="2531165"/>
            <a:ext cx="1" cy="20492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CuadroTexto 33"/>
          <p:cNvSpPr txBox="1"/>
          <p:nvPr/>
        </p:nvSpPr>
        <p:spPr>
          <a:xfrm>
            <a:off x="-37137" y="5044065"/>
            <a:ext cx="1214239" cy="430887"/>
          </a:xfrm>
          <a:prstGeom prst="rect">
            <a:avLst/>
          </a:prstGeom>
          <a:noFill/>
        </p:spPr>
        <p:txBody>
          <a:bodyPr wrap="square" rtlCol="0">
            <a:spAutoFit/>
          </a:bodyPr>
          <a:lstStyle/>
          <a:p>
            <a:pPr algn="ctr"/>
            <a:r>
              <a:rPr lang="zh-CN" altLang="es-MX" sz="1100" dirty="0"/>
              <a:t>谈判和起草意向书</a:t>
            </a:r>
            <a:endParaRPr lang="es-MX" sz="1100" dirty="0"/>
          </a:p>
        </p:txBody>
      </p:sp>
      <p:sp>
        <p:nvSpPr>
          <p:cNvPr id="38" name="CuadroTexto 37"/>
          <p:cNvSpPr txBox="1"/>
          <p:nvPr/>
        </p:nvSpPr>
        <p:spPr>
          <a:xfrm>
            <a:off x="5472287" y="4625599"/>
            <a:ext cx="1886756" cy="430887"/>
          </a:xfrm>
          <a:prstGeom prst="rect">
            <a:avLst/>
          </a:prstGeom>
          <a:noFill/>
        </p:spPr>
        <p:txBody>
          <a:bodyPr wrap="square" rtlCol="0">
            <a:spAutoFit/>
          </a:bodyPr>
          <a:lstStyle/>
          <a:p>
            <a:pPr algn="ctr"/>
            <a:r>
              <a:rPr lang="zh-CN" altLang="es-MX" sz="1100" dirty="0"/>
              <a:t>在公证人</a:t>
            </a:r>
            <a:r>
              <a:rPr lang="zh-CN" altLang="en-US" sz="1100" dirty="0"/>
              <a:t>面前正式签署购买协议或租赁协议</a:t>
            </a:r>
            <a:endParaRPr lang="es-MX" sz="1100" dirty="0"/>
          </a:p>
        </p:txBody>
      </p:sp>
      <p:sp>
        <p:nvSpPr>
          <p:cNvPr id="21" name="Rectángulo 20"/>
          <p:cNvSpPr/>
          <p:nvPr/>
        </p:nvSpPr>
        <p:spPr>
          <a:xfrm>
            <a:off x="4147300" y="3486163"/>
            <a:ext cx="2187190" cy="600164"/>
          </a:xfrm>
          <a:prstGeom prst="rect">
            <a:avLst/>
          </a:prstGeom>
        </p:spPr>
        <p:txBody>
          <a:bodyPr wrap="square">
            <a:spAutoFit/>
          </a:bodyPr>
          <a:lstStyle/>
          <a:p>
            <a:pPr algn="ctr"/>
            <a:br>
              <a:rPr lang="zh-CN" altLang="es-MX" sz="1100" dirty="0"/>
            </a:br>
            <a:r>
              <a:rPr lang="zh-CN" altLang="es-MX" sz="1100" dirty="0"/>
              <a:t>通知财产公共登记处以确保</a:t>
            </a:r>
            <a:r>
              <a:rPr lang="zh-CN" altLang="en-US" sz="1100" dirty="0"/>
              <a:t>物业可以交付</a:t>
            </a:r>
            <a:r>
              <a:rPr lang="zh-CN" altLang="es-MX" sz="1100" dirty="0"/>
              <a:t> （仅适用于购买协议）</a:t>
            </a:r>
            <a:endParaRPr lang="es-MX" sz="1100" dirty="0"/>
          </a:p>
        </p:txBody>
      </p:sp>
      <p:sp>
        <p:nvSpPr>
          <p:cNvPr id="47" name="CuadroTexto 46"/>
          <p:cNvSpPr txBox="1"/>
          <p:nvPr/>
        </p:nvSpPr>
        <p:spPr>
          <a:xfrm>
            <a:off x="7921109" y="2159605"/>
            <a:ext cx="991673" cy="338554"/>
          </a:xfrm>
          <a:prstGeom prst="rect">
            <a:avLst/>
          </a:prstGeom>
          <a:noFill/>
        </p:spPr>
        <p:txBody>
          <a:bodyPr wrap="square" rtlCol="0">
            <a:spAutoFit/>
          </a:bodyPr>
          <a:lstStyle/>
          <a:p>
            <a:pPr algn="r"/>
            <a:r>
              <a:rPr lang="zh-CN" altLang="es-MX" sz="1600" b="1" dirty="0"/>
              <a:t>第</a:t>
            </a:r>
            <a:r>
              <a:rPr lang="es-MX" altLang="zh-CN" sz="1600" b="1" dirty="0"/>
              <a:t>8</a:t>
            </a:r>
            <a:r>
              <a:rPr lang="zh-CN" altLang="es-MX" sz="1600" b="1" dirty="0"/>
              <a:t>步</a:t>
            </a:r>
            <a:endParaRPr lang="es-MX" sz="1600" b="1" dirty="0"/>
          </a:p>
        </p:txBody>
      </p:sp>
      <p:sp>
        <p:nvSpPr>
          <p:cNvPr id="48" name="CuadroTexto 47"/>
          <p:cNvSpPr txBox="1"/>
          <p:nvPr/>
        </p:nvSpPr>
        <p:spPr>
          <a:xfrm>
            <a:off x="7359043" y="4662452"/>
            <a:ext cx="1886756" cy="430887"/>
          </a:xfrm>
          <a:prstGeom prst="rect">
            <a:avLst/>
          </a:prstGeom>
          <a:noFill/>
        </p:spPr>
        <p:txBody>
          <a:bodyPr wrap="square" rtlCol="0">
            <a:spAutoFit/>
          </a:bodyPr>
          <a:lstStyle/>
          <a:p>
            <a:pPr algn="ctr"/>
            <a:r>
              <a:rPr lang="ja-JP" altLang="es-MX" sz="1100" dirty="0"/>
              <a:t>向</a:t>
            </a:r>
            <a:r>
              <a:rPr lang="zh-CN" altLang="en-US" sz="1100" dirty="0"/>
              <a:t>市政办公室</a:t>
            </a:r>
            <a:r>
              <a:rPr lang="ja-JP" altLang="es-MX" sz="1100" dirty="0"/>
              <a:t>通知房地产新业主。</a:t>
            </a:r>
            <a:endParaRPr lang="es-MX" sz="1100" dirty="0"/>
          </a:p>
        </p:txBody>
      </p:sp>
      <p:cxnSp>
        <p:nvCxnSpPr>
          <p:cNvPr id="49" name="Conector recto de flecha 48"/>
          <p:cNvCxnSpPr/>
          <p:nvPr/>
        </p:nvCxnSpPr>
        <p:spPr>
          <a:xfrm flipH="1">
            <a:off x="8468408" y="2585949"/>
            <a:ext cx="1" cy="20492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 name="CuadroTexto 28"/>
          <p:cNvSpPr txBox="1"/>
          <p:nvPr/>
        </p:nvSpPr>
        <p:spPr>
          <a:xfrm>
            <a:off x="90152" y="6007543"/>
            <a:ext cx="6956226" cy="276999"/>
          </a:xfrm>
          <a:prstGeom prst="rect">
            <a:avLst/>
          </a:prstGeom>
          <a:noFill/>
        </p:spPr>
        <p:txBody>
          <a:bodyPr wrap="square" rtlCol="0">
            <a:spAutoFit/>
          </a:bodyPr>
          <a:lstStyle/>
          <a:p>
            <a:pPr algn="just"/>
            <a:r>
              <a:rPr lang="zh-CN" altLang="es-MX" sz="1200" b="1" i="1" dirty="0"/>
              <a:t>预计时间可能会有所不同。根据我们的经验，房地产交易</a:t>
            </a:r>
            <a:r>
              <a:rPr lang="zh-CN" altLang="en-US" sz="1200" b="1" i="1" dirty="0"/>
              <a:t>交割</a:t>
            </a:r>
            <a:r>
              <a:rPr lang="zh-CN" altLang="es-MX" sz="1200" b="1" i="1" dirty="0"/>
              <a:t>需要</a:t>
            </a:r>
            <a:r>
              <a:rPr lang="es-MX" altLang="zh-CN" sz="1200" b="1" i="1" dirty="0"/>
              <a:t>1-4</a:t>
            </a:r>
            <a:r>
              <a:rPr lang="zh-CN" altLang="es-MX" sz="1200" b="1" i="1" dirty="0"/>
              <a:t>个月。</a:t>
            </a:r>
            <a:endParaRPr lang="es-MX" sz="1200" b="1" i="1" dirty="0"/>
          </a:p>
        </p:txBody>
      </p:sp>
      <p:sp>
        <p:nvSpPr>
          <p:cNvPr id="31" name="CuadroTexto 30">
            <a:extLst>
              <a:ext uri="{FF2B5EF4-FFF2-40B4-BE49-F238E27FC236}">
                <a16:creationId xmlns:a16="http://schemas.microsoft.com/office/drawing/2014/main" id="{3A0FAB3D-C3F6-4588-8FFE-697B9CFDEDDC}"/>
              </a:ext>
            </a:extLst>
          </p:cNvPr>
          <p:cNvSpPr txBox="1"/>
          <p:nvPr/>
        </p:nvSpPr>
        <p:spPr>
          <a:xfrm>
            <a:off x="547769" y="2831176"/>
            <a:ext cx="1281677" cy="253916"/>
          </a:xfrm>
          <a:prstGeom prst="rect">
            <a:avLst/>
          </a:prstGeom>
          <a:noFill/>
        </p:spPr>
        <p:txBody>
          <a:bodyPr wrap="square" rtlCol="0">
            <a:spAutoFit/>
          </a:bodyPr>
          <a:lstStyle/>
          <a:p>
            <a:pPr algn="ctr"/>
            <a:r>
              <a:rPr lang="es-MX" altLang="zh-CN" sz="1050" dirty="0"/>
              <a:t>15</a:t>
            </a:r>
            <a:r>
              <a:rPr lang="zh-CN" altLang="es-MX" sz="1050" dirty="0"/>
              <a:t>至</a:t>
            </a:r>
            <a:r>
              <a:rPr lang="es-MX" altLang="zh-CN" sz="1050" dirty="0"/>
              <a:t>30</a:t>
            </a:r>
            <a:r>
              <a:rPr lang="zh-CN" altLang="en-US" sz="1050" dirty="0"/>
              <a:t>个</a:t>
            </a:r>
            <a:r>
              <a:rPr lang="zh-CN" altLang="es-MX" sz="1050" dirty="0"/>
              <a:t>工作</a:t>
            </a:r>
            <a:r>
              <a:rPr lang="zh-CN" altLang="en-US" sz="1050" dirty="0"/>
              <a:t>日</a:t>
            </a:r>
            <a:r>
              <a:rPr lang="es-MX" sz="1050" dirty="0"/>
              <a:t>*</a:t>
            </a:r>
          </a:p>
        </p:txBody>
      </p:sp>
      <p:sp>
        <p:nvSpPr>
          <p:cNvPr id="32" name="CuadroTexto 31">
            <a:extLst>
              <a:ext uri="{FF2B5EF4-FFF2-40B4-BE49-F238E27FC236}">
                <a16:creationId xmlns:a16="http://schemas.microsoft.com/office/drawing/2014/main" id="{F13E76F6-774F-46B8-818C-9E7AD3065585}"/>
              </a:ext>
            </a:extLst>
          </p:cNvPr>
          <p:cNvSpPr txBox="1"/>
          <p:nvPr/>
        </p:nvSpPr>
        <p:spPr>
          <a:xfrm>
            <a:off x="1330081" y="2823918"/>
            <a:ext cx="1687133" cy="253916"/>
          </a:xfrm>
          <a:prstGeom prst="rect">
            <a:avLst/>
          </a:prstGeom>
          <a:noFill/>
        </p:spPr>
        <p:txBody>
          <a:bodyPr wrap="square" rtlCol="0">
            <a:spAutoFit/>
          </a:bodyPr>
          <a:lstStyle/>
          <a:p>
            <a:pPr algn="ctr"/>
            <a:r>
              <a:rPr lang="es-MX" altLang="zh-CN" sz="1050" dirty="0"/>
              <a:t>15</a:t>
            </a:r>
            <a:r>
              <a:rPr lang="zh-CN" altLang="en-US" sz="1050" dirty="0"/>
              <a:t>个</a:t>
            </a:r>
            <a:r>
              <a:rPr lang="zh-CN" altLang="es-MX" sz="1050" dirty="0"/>
              <a:t>工作</a:t>
            </a:r>
            <a:r>
              <a:rPr lang="zh-CN" altLang="en-US" sz="1050" dirty="0"/>
              <a:t>日</a:t>
            </a:r>
            <a:r>
              <a:rPr lang="es-MX" sz="1050" dirty="0"/>
              <a:t>*</a:t>
            </a:r>
          </a:p>
        </p:txBody>
      </p:sp>
      <p:sp>
        <p:nvSpPr>
          <p:cNvPr id="33" name="CuadroTexto 32">
            <a:extLst>
              <a:ext uri="{FF2B5EF4-FFF2-40B4-BE49-F238E27FC236}">
                <a16:creationId xmlns:a16="http://schemas.microsoft.com/office/drawing/2014/main" id="{3697E844-5DCF-4741-841E-06441B2FF674}"/>
              </a:ext>
            </a:extLst>
          </p:cNvPr>
          <p:cNvSpPr txBox="1"/>
          <p:nvPr/>
        </p:nvSpPr>
        <p:spPr>
          <a:xfrm>
            <a:off x="2585507" y="2787265"/>
            <a:ext cx="1687133" cy="253916"/>
          </a:xfrm>
          <a:prstGeom prst="rect">
            <a:avLst/>
          </a:prstGeom>
          <a:noFill/>
        </p:spPr>
        <p:txBody>
          <a:bodyPr wrap="square" rtlCol="0">
            <a:spAutoFit/>
          </a:bodyPr>
          <a:lstStyle/>
          <a:p>
            <a:pPr algn="ctr"/>
            <a:r>
              <a:rPr lang="es-MX" altLang="zh-CN" sz="1050" dirty="0"/>
              <a:t>1</a:t>
            </a:r>
            <a:r>
              <a:rPr lang="zh-CN" altLang="es-MX" sz="1050" dirty="0"/>
              <a:t>至</a:t>
            </a:r>
            <a:r>
              <a:rPr lang="es-MX" altLang="zh-CN" sz="1050" dirty="0"/>
              <a:t>2</a:t>
            </a:r>
            <a:r>
              <a:rPr lang="zh-CN" altLang="en-US" sz="1050" dirty="0"/>
              <a:t>个</a:t>
            </a:r>
            <a:r>
              <a:rPr lang="zh-CN" altLang="es-MX" sz="1050" dirty="0"/>
              <a:t>工作</a:t>
            </a:r>
            <a:r>
              <a:rPr lang="zh-CN" altLang="en-US" sz="1050" dirty="0"/>
              <a:t>日</a:t>
            </a:r>
            <a:r>
              <a:rPr lang="es-MX" sz="1050" dirty="0"/>
              <a:t>*</a:t>
            </a:r>
          </a:p>
        </p:txBody>
      </p:sp>
      <p:sp>
        <p:nvSpPr>
          <p:cNvPr id="37" name="CuadroTexto 36">
            <a:extLst>
              <a:ext uri="{FF2B5EF4-FFF2-40B4-BE49-F238E27FC236}">
                <a16:creationId xmlns:a16="http://schemas.microsoft.com/office/drawing/2014/main" id="{A903D878-393C-4BCB-BA88-2EDE7FF478DF}"/>
              </a:ext>
            </a:extLst>
          </p:cNvPr>
          <p:cNvSpPr txBox="1"/>
          <p:nvPr/>
        </p:nvSpPr>
        <p:spPr>
          <a:xfrm>
            <a:off x="3969614" y="2843170"/>
            <a:ext cx="1155264" cy="600164"/>
          </a:xfrm>
          <a:prstGeom prst="rect">
            <a:avLst/>
          </a:prstGeom>
          <a:noFill/>
        </p:spPr>
        <p:txBody>
          <a:bodyPr wrap="square" rtlCol="0">
            <a:spAutoFit/>
          </a:bodyPr>
          <a:lstStyle/>
          <a:p>
            <a:pPr algn="ctr"/>
            <a:r>
              <a:rPr lang="es-MX" altLang="zh-CN" sz="1050" dirty="0"/>
              <a:t>15</a:t>
            </a:r>
            <a:r>
              <a:rPr lang="zh-CN" altLang="es-MX" sz="1050" dirty="0"/>
              <a:t>至</a:t>
            </a:r>
            <a:r>
              <a:rPr lang="es-MX" altLang="zh-CN" sz="1050" dirty="0"/>
              <a:t>30</a:t>
            </a:r>
            <a:r>
              <a:rPr lang="zh-CN" altLang="en-US" sz="1050" dirty="0"/>
              <a:t>个</a:t>
            </a:r>
            <a:r>
              <a:rPr lang="zh-CN" altLang="es-MX" sz="1050" dirty="0"/>
              <a:t>工作</a:t>
            </a:r>
            <a:r>
              <a:rPr lang="zh-CN" altLang="en-US" sz="1050" dirty="0"/>
              <a:t>日</a:t>
            </a:r>
            <a:r>
              <a:rPr lang="es-MX" sz="1050" dirty="0"/>
              <a:t>*</a:t>
            </a:r>
            <a:endParaRPr lang="es-MX" sz="1200" dirty="0"/>
          </a:p>
          <a:p>
            <a:pPr algn="ctr"/>
            <a:endParaRPr lang="es-MX" sz="1200" dirty="0"/>
          </a:p>
        </p:txBody>
      </p:sp>
      <p:sp>
        <p:nvSpPr>
          <p:cNvPr id="39" name="CuadroTexto 38">
            <a:extLst>
              <a:ext uri="{FF2B5EF4-FFF2-40B4-BE49-F238E27FC236}">
                <a16:creationId xmlns:a16="http://schemas.microsoft.com/office/drawing/2014/main" id="{1519E392-0424-4157-B3E2-07BA6EC8A051}"/>
              </a:ext>
            </a:extLst>
          </p:cNvPr>
          <p:cNvSpPr txBox="1"/>
          <p:nvPr/>
        </p:nvSpPr>
        <p:spPr>
          <a:xfrm>
            <a:off x="4894013" y="2856582"/>
            <a:ext cx="1687133" cy="253916"/>
          </a:xfrm>
          <a:prstGeom prst="rect">
            <a:avLst/>
          </a:prstGeom>
          <a:noFill/>
        </p:spPr>
        <p:txBody>
          <a:bodyPr wrap="square" rtlCol="0">
            <a:spAutoFit/>
          </a:bodyPr>
          <a:lstStyle/>
          <a:p>
            <a:pPr algn="ctr"/>
            <a:r>
              <a:rPr lang="es-MX" altLang="zh-CN" sz="1050" dirty="0"/>
              <a:t>1</a:t>
            </a:r>
            <a:r>
              <a:rPr lang="zh-CN" altLang="es-MX" sz="1050" dirty="0"/>
              <a:t>至</a:t>
            </a:r>
            <a:r>
              <a:rPr lang="es-MX" altLang="zh-CN" sz="1050" dirty="0"/>
              <a:t>5</a:t>
            </a:r>
            <a:r>
              <a:rPr lang="zh-CN" altLang="en-US" sz="1050" dirty="0"/>
              <a:t>个</a:t>
            </a:r>
            <a:r>
              <a:rPr lang="zh-CN" altLang="es-MX" sz="1050" dirty="0"/>
              <a:t>工作</a:t>
            </a:r>
            <a:r>
              <a:rPr lang="zh-CN" altLang="en-US" sz="1050" dirty="0"/>
              <a:t>日</a:t>
            </a:r>
            <a:r>
              <a:rPr lang="es-MX" sz="1050" dirty="0"/>
              <a:t>*</a:t>
            </a:r>
          </a:p>
        </p:txBody>
      </p:sp>
      <p:sp>
        <p:nvSpPr>
          <p:cNvPr id="42" name="CuadroTexto 41">
            <a:extLst>
              <a:ext uri="{FF2B5EF4-FFF2-40B4-BE49-F238E27FC236}">
                <a16:creationId xmlns:a16="http://schemas.microsoft.com/office/drawing/2014/main" id="{9780CF33-4877-4597-9E81-92BE946BB8E9}"/>
              </a:ext>
            </a:extLst>
          </p:cNvPr>
          <p:cNvSpPr txBox="1"/>
          <p:nvPr/>
        </p:nvSpPr>
        <p:spPr>
          <a:xfrm>
            <a:off x="7114810" y="2803494"/>
            <a:ext cx="1687133" cy="253916"/>
          </a:xfrm>
          <a:prstGeom prst="rect">
            <a:avLst/>
          </a:prstGeom>
          <a:noFill/>
        </p:spPr>
        <p:txBody>
          <a:bodyPr wrap="square" rtlCol="0">
            <a:spAutoFit/>
          </a:bodyPr>
          <a:lstStyle/>
          <a:p>
            <a:pPr algn="ctr"/>
            <a:r>
              <a:rPr lang="es-MX" altLang="zh-CN" sz="1050" dirty="0"/>
              <a:t>15</a:t>
            </a:r>
            <a:r>
              <a:rPr lang="zh-CN" altLang="es-MX" sz="1050" dirty="0"/>
              <a:t>至</a:t>
            </a:r>
            <a:r>
              <a:rPr lang="es-MX" altLang="zh-CN" sz="1050" dirty="0"/>
              <a:t>20</a:t>
            </a:r>
            <a:r>
              <a:rPr lang="zh-CN" altLang="en-US" sz="1050" dirty="0"/>
              <a:t>个</a:t>
            </a:r>
            <a:r>
              <a:rPr lang="zh-CN" altLang="es-MX" sz="1050" dirty="0"/>
              <a:t>工作</a:t>
            </a:r>
            <a:r>
              <a:rPr lang="zh-CN" altLang="en-US" sz="1050" dirty="0"/>
              <a:t>日</a:t>
            </a:r>
            <a:r>
              <a:rPr lang="es-MX" sz="1050" dirty="0"/>
              <a:t>*</a:t>
            </a:r>
          </a:p>
        </p:txBody>
      </p:sp>
      <p:sp>
        <p:nvSpPr>
          <p:cNvPr id="43" name="CuadroTexto 42">
            <a:extLst>
              <a:ext uri="{FF2B5EF4-FFF2-40B4-BE49-F238E27FC236}">
                <a16:creationId xmlns:a16="http://schemas.microsoft.com/office/drawing/2014/main" id="{54201871-36B2-4458-9793-40DA912727C4}"/>
              </a:ext>
            </a:extLst>
          </p:cNvPr>
          <p:cNvSpPr txBox="1"/>
          <p:nvPr/>
        </p:nvSpPr>
        <p:spPr>
          <a:xfrm>
            <a:off x="6092575" y="2857000"/>
            <a:ext cx="1687133" cy="253916"/>
          </a:xfrm>
          <a:prstGeom prst="rect">
            <a:avLst/>
          </a:prstGeom>
          <a:noFill/>
        </p:spPr>
        <p:txBody>
          <a:bodyPr wrap="square" rtlCol="0">
            <a:spAutoFit/>
          </a:bodyPr>
          <a:lstStyle/>
          <a:p>
            <a:pPr algn="ctr"/>
            <a:r>
              <a:rPr lang="es-MX" altLang="zh-CN" sz="1050" dirty="0"/>
              <a:t>5</a:t>
            </a:r>
            <a:r>
              <a:rPr lang="zh-CN" altLang="es-MX" sz="1050" dirty="0"/>
              <a:t>至</a:t>
            </a:r>
            <a:r>
              <a:rPr lang="es-MX" altLang="zh-CN" sz="1050" dirty="0"/>
              <a:t>10</a:t>
            </a:r>
            <a:r>
              <a:rPr lang="zh-CN" altLang="en-US" sz="1050" dirty="0"/>
              <a:t>个</a:t>
            </a:r>
            <a:r>
              <a:rPr lang="zh-CN" altLang="es-MX" sz="1050" dirty="0"/>
              <a:t>工作</a:t>
            </a:r>
            <a:r>
              <a:rPr lang="zh-CN" altLang="en-US" sz="1050" dirty="0"/>
              <a:t>日</a:t>
            </a:r>
            <a:r>
              <a:rPr lang="es-MX" sz="1050" dirty="0"/>
              <a:t>*</a:t>
            </a:r>
          </a:p>
        </p:txBody>
      </p:sp>
      <p:sp>
        <p:nvSpPr>
          <p:cNvPr id="46" name="CuadroTexto 45">
            <a:extLst>
              <a:ext uri="{FF2B5EF4-FFF2-40B4-BE49-F238E27FC236}">
                <a16:creationId xmlns:a16="http://schemas.microsoft.com/office/drawing/2014/main" id="{0D46274F-BAA8-47A7-99FB-7CEF9BFD071F}"/>
              </a:ext>
            </a:extLst>
          </p:cNvPr>
          <p:cNvSpPr txBox="1"/>
          <p:nvPr/>
        </p:nvSpPr>
        <p:spPr>
          <a:xfrm>
            <a:off x="8354507" y="2874972"/>
            <a:ext cx="908145" cy="438582"/>
          </a:xfrm>
          <a:prstGeom prst="rect">
            <a:avLst/>
          </a:prstGeom>
          <a:noFill/>
        </p:spPr>
        <p:txBody>
          <a:bodyPr wrap="square" rtlCol="0">
            <a:spAutoFit/>
          </a:bodyPr>
          <a:lstStyle/>
          <a:p>
            <a:pPr algn="ctr"/>
            <a:r>
              <a:rPr lang="es-MX" altLang="zh-CN" sz="1050" dirty="0"/>
              <a:t>5</a:t>
            </a:r>
            <a:r>
              <a:rPr lang="zh-CN" altLang="en-US" sz="1050" dirty="0"/>
              <a:t>个</a:t>
            </a:r>
            <a:r>
              <a:rPr lang="zh-CN" altLang="es-MX" sz="1050" dirty="0"/>
              <a:t>工作</a:t>
            </a:r>
            <a:r>
              <a:rPr lang="zh-CN" altLang="en-US" sz="1050" dirty="0"/>
              <a:t>日</a:t>
            </a:r>
            <a:r>
              <a:rPr lang="es-MX" sz="1050" dirty="0"/>
              <a:t>*</a:t>
            </a:r>
          </a:p>
          <a:p>
            <a:pPr algn="ctr"/>
            <a:endParaRPr lang="es-MX" sz="1200" dirty="0"/>
          </a:p>
        </p:txBody>
      </p:sp>
      <p:cxnSp>
        <p:nvCxnSpPr>
          <p:cNvPr id="4" name="Conector recto 3">
            <a:extLst>
              <a:ext uri="{FF2B5EF4-FFF2-40B4-BE49-F238E27FC236}">
                <a16:creationId xmlns:a16="http://schemas.microsoft.com/office/drawing/2014/main" id="{0E92E4BA-2174-4FC4-9EA1-E175E8094041}"/>
              </a:ext>
            </a:extLst>
          </p:cNvPr>
          <p:cNvCxnSpPr>
            <a:cxnSpLocks/>
          </p:cNvCxnSpPr>
          <p:nvPr/>
        </p:nvCxnSpPr>
        <p:spPr>
          <a:xfrm>
            <a:off x="90152" y="2781837"/>
            <a:ext cx="3960295" cy="0"/>
          </a:xfrm>
          <a:prstGeom prst="line">
            <a:avLst/>
          </a:prstGeom>
          <a:ln>
            <a:solidFill>
              <a:schemeClr val="tx2">
                <a:lumMod val="50000"/>
                <a:lumOff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344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72849"/>
            <a:ext cx="8913813" cy="932188"/>
          </a:xfrm>
        </p:spPr>
        <p:txBody>
          <a:bodyPr>
            <a:normAutofit/>
          </a:bodyPr>
          <a:lstStyle/>
          <a:p>
            <a:r>
              <a:rPr lang="zh-CN" altLang="es-MX" sz="2000" b="1" cap="all" dirty="0"/>
              <a:t>在墨西哥购买房地产和建造设施并开始运营时需要初始许可、执照和</a:t>
            </a:r>
            <a:r>
              <a:rPr lang="es-MX" altLang="zh-CN" sz="2000" b="1" cap="all" dirty="0"/>
              <a:t>/</a:t>
            </a:r>
            <a:r>
              <a:rPr lang="zh-CN" altLang="es-MX" sz="2000" b="1" cap="all" dirty="0"/>
              <a:t>或授权。 </a:t>
            </a:r>
            <a:r>
              <a:rPr lang="es-MX" altLang="zh-CN" sz="2000" b="1" cap="all" dirty="0"/>
              <a:t>©</a:t>
            </a:r>
            <a:r>
              <a:rPr lang="es-MX" sz="2400" dirty="0"/>
              <a:t>	</a:t>
            </a:r>
            <a:endParaRPr lang="es-ES" sz="2400" dirty="0">
              <a:solidFill>
                <a:schemeClr val="bg1">
                  <a:lumMod val="65000"/>
                </a:schemeClr>
              </a:solidFill>
            </a:endParaRPr>
          </a:p>
        </p:txBody>
      </p:sp>
      <p:cxnSp>
        <p:nvCxnSpPr>
          <p:cNvPr id="7" name="Conector recto de flecha 6"/>
          <p:cNvCxnSpPr/>
          <p:nvPr/>
        </p:nvCxnSpPr>
        <p:spPr>
          <a:xfrm flipV="1">
            <a:off x="90152" y="2743200"/>
            <a:ext cx="8950817" cy="386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CuadroTexto 7"/>
          <p:cNvSpPr txBox="1"/>
          <p:nvPr/>
        </p:nvSpPr>
        <p:spPr>
          <a:xfrm>
            <a:off x="290381" y="2108102"/>
            <a:ext cx="828545" cy="338554"/>
          </a:xfrm>
          <a:prstGeom prst="rect">
            <a:avLst/>
          </a:prstGeom>
          <a:noFill/>
        </p:spPr>
        <p:txBody>
          <a:bodyPr wrap="square" rtlCol="0">
            <a:spAutoFit/>
          </a:bodyPr>
          <a:lstStyle/>
          <a:p>
            <a:pPr algn="r"/>
            <a:r>
              <a:rPr lang="ja-JP" altLang="es-MX" sz="1600" b="1" dirty="0"/>
              <a:t>步骤</a:t>
            </a:r>
            <a:r>
              <a:rPr lang="es-MX" altLang="ja-JP" sz="1600" b="1" dirty="0"/>
              <a:t>1</a:t>
            </a:r>
            <a:endParaRPr lang="es-MX" sz="1600" b="1" dirty="0"/>
          </a:p>
        </p:txBody>
      </p:sp>
      <p:sp>
        <p:nvSpPr>
          <p:cNvPr id="9" name="CuadroTexto 8"/>
          <p:cNvSpPr txBox="1"/>
          <p:nvPr/>
        </p:nvSpPr>
        <p:spPr>
          <a:xfrm>
            <a:off x="-5861" y="3593847"/>
            <a:ext cx="1421027" cy="1615827"/>
          </a:xfrm>
          <a:prstGeom prst="rect">
            <a:avLst/>
          </a:prstGeom>
          <a:noFill/>
        </p:spPr>
        <p:txBody>
          <a:bodyPr wrap="square" rtlCol="0">
            <a:spAutoFit/>
          </a:bodyPr>
          <a:lstStyle/>
          <a:p>
            <a:pPr algn="ctr"/>
            <a:r>
              <a:rPr lang="ja-JP" altLang="es-MX" sz="1100" b="1" u="sng" dirty="0">
                <a:solidFill>
                  <a:schemeClr val="accent3"/>
                </a:solidFill>
              </a:rPr>
              <a:t>区</a:t>
            </a:r>
            <a:r>
              <a:rPr lang="zh-CN" altLang="en-US" sz="1100" b="1" u="sng" dirty="0">
                <a:solidFill>
                  <a:schemeClr val="accent3"/>
                </a:solidFill>
              </a:rPr>
              <a:t>化</a:t>
            </a:r>
            <a:r>
              <a:rPr lang="ja-JP" altLang="es-MX" sz="1100" b="1" u="sng" dirty="0">
                <a:solidFill>
                  <a:schemeClr val="accent3"/>
                </a:solidFill>
              </a:rPr>
              <a:t>许可证</a:t>
            </a:r>
            <a:endParaRPr lang="es-MX" altLang="ja-JP" sz="1100" b="1" u="sng" dirty="0">
              <a:solidFill>
                <a:schemeClr val="accent3"/>
              </a:solidFill>
            </a:endParaRPr>
          </a:p>
          <a:p>
            <a:pPr algn="ctr"/>
            <a:r>
              <a:rPr lang="ja-JP" altLang="es-MX" sz="1100" dirty="0"/>
              <a:t>（市政）</a:t>
            </a:r>
            <a:endParaRPr lang="es-MX" sz="1100" dirty="0"/>
          </a:p>
          <a:p>
            <a:pPr algn="ctr"/>
            <a:endParaRPr lang="es-MX" sz="1100" dirty="0"/>
          </a:p>
          <a:p>
            <a:pPr algn="ctr"/>
            <a:r>
              <a:rPr lang="zh-CN" altLang="es-MX" sz="1100" b="1" u="sng" dirty="0">
                <a:solidFill>
                  <a:schemeClr val="accent3"/>
                </a:solidFill>
              </a:rPr>
              <a:t>道路定位和官方编号</a:t>
            </a:r>
            <a:endParaRPr lang="es-MX" altLang="zh-CN" sz="1100" b="1" u="sng" dirty="0">
              <a:solidFill>
                <a:schemeClr val="accent3"/>
              </a:solidFill>
            </a:endParaRPr>
          </a:p>
          <a:p>
            <a:pPr algn="ctr"/>
            <a:r>
              <a:rPr lang="ja-JP" altLang="es-MX" sz="1100" dirty="0"/>
              <a:t>（市政）</a:t>
            </a:r>
            <a:endParaRPr lang="es-MX" sz="1100" dirty="0"/>
          </a:p>
          <a:p>
            <a:pPr algn="ctr"/>
            <a:endParaRPr lang="es-MX" sz="1100" dirty="0"/>
          </a:p>
          <a:p>
            <a:pPr algn="ctr"/>
            <a:r>
              <a:rPr lang="ja-JP" altLang="es-MX" sz="1100" b="1" u="sng" dirty="0">
                <a:solidFill>
                  <a:schemeClr val="accent3"/>
                </a:solidFill>
              </a:rPr>
              <a:t>水、能源和天然气的可行性</a:t>
            </a:r>
            <a:endParaRPr lang="es-MX" sz="1100" dirty="0"/>
          </a:p>
        </p:txBody>
      </p:sp>
      <p:sp>
        <p:nvSpPr>
          <p:cNvPr id="10" name="CuadroTexto 9"/>
          <p:cNvSpPr txBox="1"/>
          <p:nvPr/>
        </p:nvSpPr>
        <p:spPr>
          <a:xfrm>
            <a:off x="1548984" y="2137048"/>
            <a:ext cx="991673" cy="338554"/>
          </a:xfrm>
          <a:prstGeom prst="rect">
            <a:avLst/>
          </a:prstGeom>
          <a:noFill/>
        </p:spPr>
        <p:txBody>
          <a:bodyPr wrap="square" rtlCol="0">
            <a:spAutoFit/>
          </a:bodyPr>
          <a:lstStyle/>
          <a:p>
            <a:pPr algn="r"/>
            <a:r>
              <a:rPr lang="ja-JP" altLang="es-MX" sz="1600" b="1" dirty="0"/>
              <a:t>步骤</a:t>
            </a:r>
            <a:r>
              <a:rPr lang="es-MX" sz="1600" b="1" dirty="0"/>
              <a:t>2</a:t>
            </a:r>
          </a:p>
        </p:txBody>
      </p:sp>
      <p:cxnSp>
        <p:nvCxnSpPr>
          <p:cNvPr id="13" name="Conector recto de flecha 12"/>
          <p:cNvCxnSpPr/>
          <p:nvPr/>
        </p:nvCxnSpPr>
        <p:spPr>
          <a:xfrm flipH="1">
            <a:off x="727840" y="2528567"/>
            <a:ext cx="1" cy="1081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a:cxnSpLocks/>
          </p:cNvCxnSpPr>
          <p:nvPr/>
        </p:nvCxnSpPr>
        <p:spPr>
          <a:xfrm>
            <a:off x="2152153" y="2501303"/>
            <a:ext cx="10765" cy="9276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CuadroTexto 14"/>
          <p:cNvSpPr txBox="1"/>
          <p:nvPr/>
        </p:nvSpPr>
        <p:spPr>
          <a:xfrm>
            <a:off x="1313968" y="3454701"/>
            <a:ext cx="1687133" cy="2292935"/>
          </a:xfrm>
          <a:prstGeom prst="rect">
            <a:avLst/>
          </a:prstGeom>
          <a:noFill/>
        </p:spPr>
        <p:txBody>
          <a:bodyPr wrap="square" rtlCol="0">
            <a:spAutoFit/>
          </a:bodyPr>
          <a:lstStyle/>
          <a:p>
            <a:pPr algn="ctr"/>
            <a:r>
              <a:rPr lang="zh-CN" altLang="es-MX" sz="1100" b="1" u="sng" dirty="0">
                <a:solidFill>
                  <a:schemeClr val="accent3"/>
                </a:solidFill>
              </a:rPr>
              <a:t>施工环境影响授权书</a:t>
            </a:r>
            <a:r>
              <a:rPr lang="es-MX" sz="1100" dirty="0"/>
              <a:t>(</a:t>
            </a:r>
          </a:p>
          <a:p>
            <a:pPr algn="ctr"/>
            <a:r>
              <a:rPr lang="es-MX" altLang="ja-JP" sz="1100" b="1" dirty="0"/>
              <a:t>(</a:t>
            </a:r>
            <a:r>
              <a:rPr lang="ja-JP" altLang="es-MX" sz="1100" b="1" dirty="0"/>
              <a:t>州和联邦）</a:t>
            </a:r>
            <a:endParaRPr lang="es-MX" altLang="ja-JP" sz="1100" b="1" dirty="0"/>
          </a:p>
          <a:p>
            <a:pPr algn="ctr"/>
            <a:endParaRPr lang="es-MX" sz="1100" dirty="0"/>
          </a:p>
          <a:p>
            <a:pPr algn="ctr"/>
            <a:r>
              <a:rPr lang="zh-CN" altLang="es-MX" sz="1100" b="1" u="sng" dirty="0">
                <a:solidFill>
                  <a:schemeClr val="accent3"/>
                </a:solidFill>
              </a:rPr>
              <a:t>林地使用许可变更</a:t>
            </a:r>
            <a:endParaRPr lang="es-MX" altLang="zh-CN" sz="1100" b="1" u="sng" dirty="0">
              <a:solidFill>
                <a:schemeClr val="accent3"/>
              </a:solidFill>
            </a:endParaRPr>
          </a:p>
          <a:p>
            <a:pPr algn="ctr"/>
            <a:r>
              <a:rPr lang="ja-JP" altLang="es-MX" sz="1100" dirty="0"/>
              <a:t>（联邦）</a:t>
            </a:r>
            <a:endParaRPr lang="es-MX" sz="1100" dirty="0"/>
          </a:p>
          <a:p>
            <a:pPr algn="ctr"/>
            <a:endParaRPr lang="es-MX" sz="1100" dirty="0">
              <a:solidFill>
                <a:schemeClr val="accent1"/>
              </a:solidFill>
            </a:endParaRPr>
          </a:p>
          <a:p>
            <a:pPr algn="ctr"/>
            <a:r>
              <a:rPr lang="ja-JP" altLang="es-MX" sz="1100" b="1" u="sng" dirty="0">
                <a:solidFill>
                  <a:schemeClr val="accent3"/>
                </a:solidFill>
              </a:rPr>
              <a:t>民防局授权</a:t>
            </a:r>
            <a:endParaRPr lang="es-MX" altLang="ja-JP" sz="1100" b="1" u="sng" dirty="0">
              <a:solidFill>
                <a:schemeClr val="accent3"/>
              </a:solidFill>
            </a:endParaRPr>
          </a:p>
          <a:p>
            <a:pPr algn="ctr"/>
            <a:r>
              <a:rPr lang="ja-JP" altLang="es-MX" sz="1100" dirty="0"/>
              <a:t>（市政或州）</a:t>
            </a:r>
            <a:endParaRPr lang="es-MX" sz="1100" dirty="0"/>
          </a:p>
          <a:p>
            <a:pPr algn="ctr"/>
            <a:endParaRPr lang="es-MX" sz="1100" dirty="0"/>
          </a:p>
          <a:p>
            <a:pPr algn="ctr"/>
            <a:r>
              <a:rPr lang="zh-CN" altLang="en-US" sz="1100" b="1" u="sng" dirty="0">
                <a:solidFill>
                  <a:schemeClr val="accent3"/>
                </a:solidFill>
              </a:rPr>
              <a:t>作为</a:t>
            </a:r>
            <a:r>
              <a:rPr lang="zh-CN" altLang="es-MX" sz="1100" b="1" u="sng" dirty="0">
                <a:solidFill>
                  <a:schemeClr val="accent3"/>
                </a:solidFill>
              </a:rPr>
              <a:t>建筑</a:t>
            </a:r>
            <a:r>
              <a:rPr lang="zh-CN" altLang="en-US" sz="1100" b="1" u="sng" dirty="0">
                <a:solidFill>
                  <a:schemeClr val="accent3"/>
                </a:solidFill>
              </a:rPr>
              <a:t>垃圾</a:t>
            </a:r>
            <a:r>
              <a:rPr lang="zh-CN" altLang="es-MX" sz="1100" b="1" u="sng" dirty="0">
                <a:solidFill>
                  <a:schemeClr val="accent3"/>
                </a:solidFill>
              </a:rPr>
              <a:t>产生者</a:t>
            </a:r>
            <a:r>
              <a:rPr lang="zh-CN" altLang="en-US" sz="1100" b="1" u="sng" dirty="0">
                <a:solidFill>
                  <a:schemeClr val="accent3"/>
                </a:solidFill>
              </a:rPr>
              <a:t>进行登记</a:t>
            </a:r>
            <a:endParaRPr lang="es-MX" altLang="zh-CN" sz="1100" b="1" u="sng" dirty="0">
              <a:solidFill>
                <a:schemeClr val="accent3"/>
              </a:solidFill>
            </a:endParaRPr>
          </a:p>
          <a:p>
            <a:pPr algn="ctr"/>
            <a:r>
              <a:rPr lang="es-MX" sz="1100" dirty="0"/>
              <a:t>(</a:t>
            </a:r>
            <a:r>
              <a:rPr lang="es-MX" sz="1100" b="1" dirty="0" err="1"/>
              <a:t>State</a:t>
            </a:r>
            <a:r>
              <a:rPr lang="es-MX" sz="1100" dirty="0"/>
              <a:t>)</a:t>
            </a:r>
          </a:p>
          <a:p>
            <a:pPr algn="ctr"/>
            <a:endParaRPr lang="es-MX" sz="1100" dirty="0"/>
          </a:p>
        </p:txBody>
      </p:sp>
      <p:sp>
        <p:nvSpPr>
          <p:cNvPr id="17" name="CuadroTexto 16"/>
          <p:cNvSpPr txBox="1"/>
          <p:nvPr/>
        </p:nvSpPr>
        <p:spPr>
          <a:xfrm>
            <a:off x="3815703" y="2178777"/>
            <a:ext cx="804272" cy="338554"/>
          </a:xfrm>
          <a:prstGeom prst="rect">
            <a:avLst/>
          </a:prstGeom>
          <a:noFill/>
        </p:spPr>
        <p:txBody>
          <a:bodyPr wrap="square" rtlCol="0">
            <a:spAutoFit/>
          </a:bodyPr>
          <a:lstStyle/>
          <a:p>
            <a:pPr algn="r"/>
            <a:r>
              <a:rPr lang="ja-JP" altLang="es-MX" sz="1600" b="1" dirty="0"/>
              <a:t>步骤</a:t>
            </a:r>
            <a:r>
              <a:rPr lang="es-MX" sz="1600" b="1" dirty="0"/>
              <a:t>3</a:t>
            </a:r>
            <a:endParaRPr lang="es-MX" sz="1400" b="1" dirty="0"/>
          </a:p>
        </p:txBody>
      </p:sp>
      <p:sp>
        <p:nvSpPr>
          <p:cNvPr id="22" name="CuadroTexto 21"/>
          <p:cNvSpPr txBox="1"/>
          <p:nvPr/>
        </p:nvSpPr>
        <p:spPr>
          <a:xfrm>
            <a:off x="3374273" y="3272564"/>
            <a:ext cx="1687133" cy="2800767"/>
          </a:xfrm>
          <a:prstGeom prst="rect">
            <a:avLst/>
          </a:prstGeom>
          <a:noFill/>
        </p:spPr>
        <p:txBody>
          <a:bodyPr wrap="square" rtlCol="0">
            <a:spAutoFit/>
          </a:bodyPr>
          <a:lstStyle/>
          <a:p>
            <a:pPr algn="ctr"/>
            <a:r>
              <a:rPr lang="ja-JP" altLang="es-MX" sz="1100" b="1" u="sng" dirty="0">
                <a:solidFill>
                  <a:schemeClr val="accent3"/>
                </a:solidFill>
              </a:rPr>
              <a:t>施工许可证</a:t>
            </a:r>
            <a:endParaRPr lang="es-MX" sz="1100" b="1" u="sng" dirty="0">
              <a:solidFill>
                <a:schemeClr val="accent3"/>
              </a:solidFill>
            </a:endParaRPr>
          </a:p>
          <a:p>
            <a:pPr algn="ctr"/>
            <a:r>
              <a:rPr lang="ja-JP" altLang="es-MX" sz="1100" dirty="0"/>
              <a:t>（市政）</a:t>
            </a:r>
            <a:endParaRPr lang="es-MX" sz="1100" dirty="0"/>
          </a:p>
          <a:p>
            <a:pPr algn="ctr"/>
            <a:endParaRPr lang="es-MX" sz="1100" dirty="0"/>
          </a:p>
          <a:p>
            <a:pPr algn="ctr"/>
            <a:r>
              <a:rPr lang="zh-CN" altLang="es-MX" sz="1100" b="1" u="sng" dirty="0">
                <a:solidFill>
                  <a:schemeClr val="accent3"/>
                </a:solidFill>
              </a:rPr>
              <a:t>清除树木授权</a:t>
            </a:r>
            <a:endParaRPr lang="es-MX" sz="1100" b="1" u="sng" dirty="0">
              <a:solidFill>
                <a:schemeClr val="accent3"/>
              </a:solidFill>
            </a:endParaRPr>
          </a:p>
          <a:p>
            <a:pPr algn="ctr"/>
            <a:r>
              <a:rPr lang="ja-JP" altLang="es-MX" sz="1100" dirty="0"/>
              <a:t>（市政）</a:t>
            </a:r>
            <a:endParaRPr lang="es-MX" sz="1100" dirty="0"/>
          </a:p>
          <a:p>
            <a:pPr algn="ctr"/>
            <a:endParaRPr lang="es-MX" sz="1100" dirty="0"/>
          </a:p>
          <a:p>
            <a:pPr algn="ctr"/>
            <a:r>
              <a:rPr lang="zh-CN" altLang="es-MX" sz="1100" b="1" u="sng" dirty="0">
                <a:solidFill>
                  <a:schemeClr val="tx2">
                    <a:lumMod val="75000"/>
                    <a:lumOff val="25000"/>
                  </a:schemeClr>
                </a:solidFill>
              </a:rPr>
              <a:t>经营环境影响授权书</a:t>
            </a:r>
            <a:endParaRPr lang="es-MX" sz="1100" b="1" u="sng" dirty="0">
              <a:solidFill>
                <a:schemeClr val="tx2">
                  <a:lumMod val="75000"/>
                  <a:lumOff val="25000"/>
                </a:schemeClr>
              </a:solidFill>
            </a:endParaRPr>
          </a:p>
          <a:p>
            <a:pPr algn="ctr"/>
            <a:r>
              <a:rPr lang="es-MX" altLang="ja-JP" sz="1100" b="1" dirty="0"/>
              <a:t>(</a:t>
            </a:r>
            <a:r>
              <a:rPr lang="ja-JP" altLang="es-MX" sz="1100" b="1" dirty="0"/>
              <a:t>州和联邦）</a:t>
            </a:r>
            <a:endParaRPr lang="es-MX" sz="1100" dirty="0"/>
          </a:p>
          <a:p>
            <a:pPr algn="ctr"/>
            <a:endParaRPr lang="es-MX" sz="1100" dirty="0">
              <a:solidFill>
                <a:schemeClr val="accent6"/>
              </a:solidFill>
            </a:endParaRPr>
          </a:p>
          <a:p>
            <a:pPr algn="ctr"/>
            <a:r>
              <a:rPr lang="zh-CN" altLang="es-MX" sz="1100" b="1" u="sng" dirty="0">
                <a:solidFill>
                  <a:schemeClr val="tx2">
                    <a:lumMod val="75000"/>
                    <a:lumOff val="25000"/>
                  </a:schemeClr>
                </a:solidFill>
              </a:rPr>
              <a:t>如果需要，</a:t>
            </a:r>
            <a:r>
              <a:rPr lang="zh-CN" altLang="en-US" sz="1100" b="1" u="sng" dirty="0">
                <a:solidFill>
                  <a:schemeClr val="tx2">
                    <a:lumMod val="75000"/>
                    <a:lumOff val="25000"/>
                  </a:schemeClr>
                </a:solidFill>
              </a:rPr>
              <a:t>运营</a:t>
            </a:r>
            <a:r>
              <a:rPr lang="zh-CN" altLang="es-MX" sz="1100" b="1" u="sng" dirty="0">
                <a:solidFill>
                  <a:schemeClr val="tx2">
                    <a:lumMod val="75000"/>
                    <a:lumOff val="25000"/>
                  </a:schemeClr>
                </a:solidFill>
              </a:rPr>
              <a:t>环境风险</a:t>
            </a:r>
            <a:r>
              <a:rPr lang="zh-CN" altLang="en-US" sz="1100" b="1" u="sng" dirty="0">
                <a:solidFill>
                  <a:schemeClr val="tx2">
                    <a:lumMod val="75000"/>
                    <a:lumOff val="25000"/>
                  </a:schemeClr>
                </a:solidFill>
              </a:rPr>
              <a:t>许可</a:t>
            </a:r>
            <a:endParaRPr lang="es-MX" altLang="zh-CN" sz="1100" b="1" u="sng" dirty="0">
              <a:solidFill>
                <a:schemeClr val="tx2">
                  <a:lumMod val="75000"/>
                  <a:lumOff val="25000"/>
                </a:schemeClr>
              </a:solidFill>
            </a:endParaRPr>
          </a:p>
          <a:p>
            <a:pPr algn="ctr"/>
            <a:r>
              <a:rPr lang="es-MX" altLang="ja-JP" sz="1100" b="1" dirty="0"/>
              <a:t>(</a:t>
            </a:r>
            <a:r>
              <a:rPr lang="ja-JP" altLang="es-MX" sz="1100" b="1" dirty="0"/>
              <a:t>州和联邦）</a:t>
            </a:r>
            <a:endParaRPr lang="es-MX" sz="1100" dirty="0"/>
          </a:p>
          <a:p>
            <a:pPr algn="ctr"/>
            <a:endParaRPr lang="es-MX" sz="1100" dirty="0"/>
          </a:p>
          <a:p>
            <a:pPr algn="ctr"/>
            <a:endParaRPr lang="es-MX" sz="1100" dirty="0"/>
          </a:p>
          <a:p>
            <a:pPr algn="ctr"/>
            <a:endParaRPr lang="es-MX" sz="1100" dirty="0"/>
          </a:p>
          <a:p>
            <a:pPr algn="ctr"/>
            <a:endParaRPr lang="es-MX" sz="1100" dirty="0"/>
          </a:p>
        </p:txBody>
      </p:sp>
      <p:sp>
        <p:nvSpPr>
          <p:cNvPr id="23" name="CuadroTexto 22"/>
          <p:cNvSpPr txBox="1"/>
          <p:nvPr/>
        </p:nvSpPr>
        <p:spPr>
          <a:xfrm>
            <a:off x="2109603" y="2850085"/>
            <a:ext cx="1687133" cy="276999"/>
          </a:xfrm>
          <a:prstGeom prst="rect">
            <a:avLst/>
          </a:prstGeom>
          <a:noFill/>
        </p:spPr>
        <p:txBody>
          <a:bodyPr wrap="square" rtlCol="0">
            <a:spAutoFit/>
          </a:bodyPr>
          <a:lstStyle/>
          <a:p>
            <a:pPr algn="ctr"/>
            <a:r>
              <a:rPr lang="es-MX" sz="1050" dirty="0"/>
              <a:t>40 -60 </a:t>
            </a:r>
            <a:r>
              <a:rPr lang="ja-JP" altLang="es-MX" sz="1050" dirty="0"/>
              <a:t>工作日 </a:t>
            </a:r>
            <a:r>
              <a:rPr lang="es-MX" sz="1200" dirty="0"/>
              <a:t>*</a:t>
            </a:r>
          </a:p>
        </p:txBody>
      </p:sp>
      <p:sp>
        <p:nvSpPr>
          <p:cNvPr id="24" name="CuadroTexto 23"/>
          <p:cNvSpPr txBox="1"/>
          <p:nvPr/>
        </p:nvSpPr>
        <p:spPr>
          <a:xfrm>
            <a:off x="6412800" y="2172487"/>
            <a:ext cx="991673" cy="338554"/>
          </a:xfrm>
          <a:prstGeom prst="rect">
            <a:avLst/>
          </a:prstGeom>
          <a:noFill/>
        </p:spPr>
        <p:txBody>
          <a:bodyPr wrap="square" rtlCol="0">
            <a:spAutoFit/>
          </a:bodyPr>
          <a:lstStyle/>
          <a:p>
            <a:pPr algn="r"/>
            <a:r>
              <a:rPr lang="ja-JP" altLang="es-MX" sz="1600" b="1" dirty="0"/>
              <a:t>步骤</a:t>
            </a:r>
            <a:r>
              <a:rPr lang="es-MX" sz="1600" b="1" dirty="0"/>
              <a:t>4</a:t>
            </a:r>
          </a:p>
        </p:txBody>
      </p:sp>
      <p:sp>
        <p:nvSpPr>
          <p:cNvPr id="26" name="CuadroTexto 25"/>
          <p:cNvSpPr txBox="1"/>
          <p:nvPr/>
        </p:nvSpPr>
        <p:spPr>
          <a:xfrm>
            <a:off x="5738651" y="3320704"/>
            <a:ext cx="2209831" cy="2462213"/>
          </a:xfrm>
          <a:prstGeom prst="rect">
            <a:avLst/>
          </a:prstGeom>
          <a:noFill/>
        </p:spPr>
        <p:txBody>
          <a:bodyPr wrap="square" rtlCol="0">
            <a:spAutoFit/>
          </a:bodyPr>
          <a:lstStyle/>
          <a:p>
            <a:pPr algn="ctr"/>
            <a:r>
              <a:rPr lang="zh-CN" altLang="en-US" sz="1100" b="1" u="sng" dirty="0">
                <a:solidFill>
                  <a:schemeClr val="tx2">
                    <a:lumMod val="75000"/>
                    <a:lumOff val="25000"/>
                  </a:schemeClr>
                </a:solidFill>
              </a:rPr>
              <a:t>产生</a:t>
            </a:r>
            <a:r>
              <a:rPr lang="zh-CN" altLang="es-MX" sz="1100" b="1" u="sng" dirty="0">
                <a:solidFill>
                  <a:schemeClr val="tx2">
                    <a:lumMod val="75000"/>
                    <a:lumOff val="25000"/>
                  </a:schemeClr>
                </a:solidFill>
              </a:rPr>
              <a:t>特殊废物</a:t>
            </a:r>
            <a:r>
              <a:rPr lang="zh-CN" altLang="en-US" sz="1100" b="1" u="sng" dirty="0">
                <a:solidFill>
                  <a:schemeClr val="tx2">
                    <a:lumMod val="75000"/>
                    <a:lumOff val="25000"/>
                  </a:schemeClr>
                </a:solidFill>
              </a:rPr>
              <a:t>运营者登记</a:t>
            </a:r>
            <a:endParaRPr lang="en-US" altLang="zh-CN" sz="1100" b="1" u="sng" dirty="0">
              <a:solidFill>
                <a:schemeClr val="tx2">
                  <a:lumMod val="75000"/>
                  <a:lumOff val="25000"/>
                </a:schemeClr>
              </a:solidFill>
            </a:endParaRPr>
          </a:p>
          <a:p>
            <a:pPr algn="ctr"/>
            <a:r>
              <a:rPr lang="ja-JP" altLang="es-MX" sz="1100" dirty="0"/>
              <a:t>（</a:t>
            </a:r>
            <a:r>
              <a:rPr lang="zh-CN" altLang="en-US" sz="1100" dirty="0"/>
              <a:t>州</a:t>
            </a:r>
            <a:r>
              <a:rPr lang="ja-JP" altLang="es-MX" sz="1100" dirty="0"/>
              <a:t>）</a:t>
            </a:r>
            <a:endParaRPr lang="en-US" sz="1100" dirty="0"/>
          </a:p>
          <a:p>
            <a:pPr algn="ctr"/>
            <a:r>
              <a:rPr lang="zh-CN" altLang="en-US" sz="1100" dirty="0"/>
              <a:t>产生</a:t>
            </a:r>
            <a:r>
              <a:rPr lang="zh-CN" altLang="es-MX" sz="1100" b="1" u="sng" dirty="0">
                <a:solidFill>
                  <a:schemeClr val="tx2">
                    <a:lumMod val="75000"/>
                    <a:lumOff val="25000"/>
                  </a:schemeClr>
                </a:solidFill>
              </a:rPr>
              <a:t>危险废物</a:t>
            </a:r>
            <a:r>
              <a:rPr lang="zh-CN" altLang="en-US" sz="1100" b="1" u="sng" dirty="0">
                <a:solidFill>
                  <a:schemeClr val="tx2">
                    <a:lumMod val="75000"/>
                    <a:lumOff val="25000"/>
                  </a:schemeClr>
                </a:solidFill>
              </a:rPr>
              <a:t>运营者登记</a:t>
            </a:r>
            <a:r>
              <a:rPr lang="ja-JP" altLang="es-MX" sz="1100" dirty="0"/>
              <a:t>（联邦）</a:t>
            </a:r>
            <a:endParaRPr lang="en-US" sz="1100" dirty="0"/>
          </a:p>
          <a:p>
            <a:pPr algn="ctr"/>
            <a:endParaRPr lang="en-US" sz="1100" dirty="0"/>
          </a:p>
          <a:p>
            <a:pPr algn="ctr"/>
            <a:r>
              <a:rPr lang="zh-CN" altLang="en-US" sz="1100" b="1" u="sng" dirty="0">
                <a:solidFill>
                  <a:schemeClr val="tx2">
                    <a:lumMod val="75000"/>
                    <a:lumOff val="25000"/>
                  </a:schemeClr>
                </a:solidFill>
              </a:rPr>
              <a:t>排放污水运营者</a:t>
            </a:r>
            <a:r>
              <a:rPr lang="zh-CN" altLang="es-MX" sz="1100" b="1" u="sng" dirty="0">
                <a:solidFill>
                  <a:schemeClr val="tx2">
                    <a:lumMod val="75000"/>
                    <a:lumOff val="25000"/>
                  </a:schemeClr>
                </a:solidFill>
              </a:rPr>
              <a:t>登记</a:t>
            </a:r>
            <a:endParaRPr lang="es-MX" altLang="zh-CN" sz="1100" b="1" u="sng" dirty="0">
              <a:solidFill>
                <a:schemeClr val="tx2">
                  <a:lumMod val="75000"/>
                  <a:lumOff val="25000"/>
                </a:schemeClr>
              </a:solidFill>
            </a:endParaRPr>
          </a:p>
          <a:p>
            <a:pPr algn="ctr"/>
            <a:r>
              <a:rPr lang="es-MX" altLang="ja-JP" sz="1100" b="1" dirty="0"/>
              <a:t>(</a:t>
            </a:r>
            <a:r>
              <a:rPr lang="ja-JP" altLang="es-MX" sz="1100" b="1" dirty="0"/>
              <a:t>州和联邦）</a:t>
            </a:r>
            <a:endParaRPr lang="es-MX" sz="1100" dirty="0"/>
          </a:p>
          <a:p>
            <a:pPr algn="ctr"/>
            <a:endParaRPr lang="en-US" sz="1100" dirty="0"/>
          </a:p>
          <a:p>
            <a:pPr algn="ctr"/>
            <a:r>
              <a:rPr lang="zh-CN" altLang="es-MX" sz="1100" b="1" u="sng" dirty="0">
                <a:solidFill>
                  <a:schemeClr val="tx2">
                    <a:lumMod val="75000"/>
                    <a:lumOff val="25000"/>
                  </a:schemeClr>
                </a:solidFill>
              </a:rPr>
              <a:t>民防局批准运营</a:t>
            </a:r>
            <a:endParaRPr lang="es-MX" altLang="zh-CN" sz="1100" b="1" u="sng" dirty="0">
              <a:solidFill>
                <a:schemeClr val="tx2">
                  <a:lumMod val="75000"/>
                  <a:lumOff val="25000"/>
                </a:schemeClr>
              </a:solidFill>
            </a:endParaRPr>
          </a:p>
          <a:p>
            <a:pPr algn="ctr"/>
            <a:r>
              <a:rPr lang="ja-JP" altLang="es-MX" sz="1100" dirty="0"/>
              <a:t>联邦）</a:t>
            </a:r>
            <a:endParaRPr lang="en-US" sz="1100" dirty="0"/>
          </a:p>
          <a:p>
            <a:pPr algn="ctr"/>
            <a:endParaRPr lang="en-US" sz="1100" dirty="0">
              <a:solidFill>
                <a:schemeClr val="tx2">
                  <a:lumMod val="75000"/>
                  <a:lumOff val="25000"/>
                </a:schemeClr>
              </a:solidFill>
            </a:endParaRPr>
          </a:p>
          <a:p>
            <a:pPr algn="ctr"/>
            <a:r>
              <a:rPr lang="ja-JP" altLang="es-MX" sz="1100" b="1" u="sng" dirty="0">
                <a:solidFill>
                  <a:schemeClr val="tx2">
                    <a:lumMod val="75000"/>
                    <a:lumOff val="25000"/>
                  </a:schemeClr>
                </a:solidFill>
              </a:rPr>
              <a:t>经营许可证</a:t>
            </a:r>
            <a:endParaRPr lang="es-MX" altLang="ja-JP" sz="1100" b="1" u="sng" dirty="0">
              <a:solidFill>
                <a:schemeClr val="tx2">
                  <a:lumMod val="75000"/>
                  <a:lumOff val="25000"/>
                </a:schemeClr>
              </a:solidFill>
            </a:endParaRPr>
          </a:p>
          <a:p>
            <a:pPr algn="ctr"/>
            <a:r>
              <a:rPr lang="zh-CN" altLang="es-MX" sz="1100" dirty="0"/>
              <a:t>（市政或州或联邦）</a:t>
            </a:r>
            <a:endParaRPr lang="es-MX" sz="1100" dirty="0"/>
          </a:p>
          <a:p>
            <a:pPr algn="ctr"/>
            <a:endParaRPr lang="es-MX" sz="1100" dirty="0"/>
          </a:p>
        </p:txBody>
      </p:sp>
      <p:sp>
        <p:nvSpPr>
          <p:cNvPr id="27" name="CuadroTexto 26"/>
          <p:cNvSpPr txBox="1"/>
          <p:nvPr/>
        </p:nvSpPr>
        <p:spPr>
          <a:xfrm>
            <a:off x="7266592" y="2890381"/>
            <a:ext cx="1343083" cy="253916"/>
          </a:xfrm>
          <a:prstGeom prst="rect">
            <a:avLst/>
          </a:prstGeom>
          <a:noFill/>
        </p:spPr>
        <p:txBody>
          <a:bodyPr wrap="square" rtlCol="0">
            <a:spAutoFit/>
          </a:bodyPr>
          <a:lstStyle/>
          <a:p>
            <a:pPr algn="ctr"/>
            <a:r>
              <a:rPr lang="es-MX" sz="1050" dirty="0"/>
              <a:t>20 - 45 </a:t>
            </a:r>
            <a:r>
              <a:rPr lang="ja-JP" altLang="es-MX" sz="1050" dirty="0"/>
              <a:t>工作日 </a:t>
            </a:r>
            <a:r>
              <a:rPr lang="es-MX" sz="1050" dirty="0"/>
              <a:t>*</a:t>
            </a:r>
          </a:p>
        </p:txBody>
      </p:sp>
      <p:sp>
        <p:nvSpPr>
          <p:cNvPr id="32" name="CuadroTexto 31"/>
          <p:cNvSpPr txBox="1"/>
          <p:nvPr/>
        </p:nvSpPr>
        <p:spPr>
          <a:xfrm>
            <a:off x="90152" y="1466860"/>
            <a:ext cx="6956226" cy="400110"/>
          </a:xfrm>
          <a:prstGeom prst="rect">
            <a:avLst/>
          </a:prstGeom>
          <a:noFill/>
        </p:spPr>
        <p:txBody>
          <a:bodyPr wrap="square" rtlCol="0">
            <a:spAutoFit/>
          </a:bodyPr>
          <a:lstStyle/>
          <a:p>
            <a:pPr algn="just"/>
            <a:r>
              <a:rPr lang="zh-CN" altLang="es-MX" sz="1000" b="1" i="1" dirty="0"/>
              <a:t>*预计时间可能会有所不同。</a:t>
            </a:r>
          </a:p>
          <a:p>
            <a:pPr algn="just"/>
            <a:r>
              <a:rPr lang="zh-CN" altLang="es-MX" sz="1000" b="1" i="1" dirty="0"/>
              <a:t>注意：可能需要额外的许可、执照和</a:t>
            </a:r>
            <a:r>
              <a:rPr lang="es-MX" altLang="zh-CN" sz="1000" b="1" i="1" dirty="0"/>
              <a:t>/</a:t>
            </a:r>
            <a:r>
              <a:rPr lang="zh-CN" altLang="es-MX" sz="1000" b="1" i="1" dirty="0"/>
              <a:t>或授权</a:t>
            </a:r>
            <a:r>
              <a:rPr lang="en-US" sz="1000" b="1" i="1" dirty="0"/>
              <a:t>.</a:t>
            </a:r>
          </a:p>
        </p:txBody>
      </p:sp>
      <p:sp>
        <p:nvSpPr>
          <p:cNvPr id="33" name="CuadroTexto 32"/>
          <p:cNvSpPr txBox="1"/>
          <p:nvPr/>
        </p:nvSpPr>
        <p:spPr>
          <a:xfrm>
            <a:off x="4422980" y="2862937"/>
            <a:ext cx="1687133" cy="253916"/>
          </a:xfrm>
          <a:prstGeom prst="rect">
            <a:avLst/>
          </a:prstGeom>
          <a:noFill/>
        </p:spPr>
        <p:txBody>
          <a:bodyPr wrap="square" rtlCol="0">
            <a:spAutoFit/>
          </a:bodyPr>
          <a:lstStyle/>
          <a:p>
            <a:pPr algn="ctr"/>
            <a:r>
              <a:rPr lang="es-MX" sz="1050" dirty="0"/>
              <a:t>45 - 60 </a:t>
            </a:r>
            <a:r>
              <a:rPr lang="ja-JP" altLang="es-MX" sz="1050" dirty="0"/>
              <a:t>工作日 </a:t>
            </a:r>
            <a:r>
              <a:rPr lang="es-MX" sz="1050" dirty="0"/>
              <a:t>*</a:t>
            </a:r>
          </a:p>
        </p:txBody>
      </p:sp>
      <p:sp>
        <p:nvSpPr>
          <p:cNvPr id="29" name="CuadroTexto 28">
            <a:extLst>
              <a:ext uri="{FF2B5EF4-FFF2-40B4-BE49-F238E27FC236}">
                <a16:creationId xmlns:a16="http://schemas.microsoft.com/office/drawing/2014/main" id="{65260A9F-FD66-4DC3-B26C-413F8747E5F5}"/>
              </a:ext>
            </a:extLst>
          </p:cNvPr>
          <p:cNvSpPr txBox="1"/>
          <p:nvPr/>
        </p:nvSpPr>
        <p:spPr>
          <a:xfrm>
            <a:off x="571599" y="2840388"/>
            <a:ext cx="1687133" cy="276999"/>
          </a:xfrm>
          <a:prstGeom prst="rect">
            <a:avLst/>
          </a:prstGeom>
          <a:noFill/>
        </p:spPr>
        <p:txBody>
          <a:bodyPr wrap="square" rtlCol="0">
            <a:spAutoFit/>
          </a:bodyPr>
          <a:lstStyle/>
          <a:p>
            <a:pPr algn="ctr"/>
            <a:r>
              <a:rPr lang="es-MX" sz="1050" dirty="0"/>
              <a:t>15 - 25 </a:t>
            </a:r>
            <a:r>
              <a:rPr lang="ja-JP" altLang="es-MX" sz="1050" dirty="0"/>
              <a:t>工作日 </a:t>
            </a:r>
            <a:r>
              <a:rPr lang="es-MX" sz="1200" dirty="0"/>
              <a:t>*</a:t>
            </a:r>
          </a:p>
        </p:txBody>
      </p:sp>
      <p:cxnSp>
        <p:nvCxnSpPr>
          <p:cNvPr id="21" name="Conector recto de flecha 20">
            <a:extLst>
              <a:ext uri="{FF2B5EF4-FFF2-40B4-BE49-F238E27FC236}">
                <a16:creationId xmlns:a16="http://schemas.microsoft.com/office/drawing/2014/main" id="{60BD740D-C859-4DCC-AF15-F0B8CD24A321}"/>
              </a:ext>
            </a:extLst>
          </p:cNvPr>
          <p:cNvCxnSpPr>
            <a:cxnSpLocks/>
          </p:cNvCxnSpPr>
          <p:nvPr/>
        </p:nvCxnSpPr>
        <p:spPr>
          <a:xfrm flipV="1">
            <a:off x="4175175" y="2743200"/>
            <a:ext cx="4865794" cy="29116"/>
          </a:xfrm>
          <a:prstGeom prst="straightConnector1">
            <a:avLst/>
          </a:prstGeom>
          <a:ln>
            <a:solidFill>
              <a:schemeClr val="tx2">
                <a:lumMod val="50000"/>
                <a:lumOff val="50000"/>
                <a:alpha val="80000"/>
              </a:schemeClr>
            </a:solidFill>
            <a:tailEnd type="triangle"/>
          </a:ln>
        </p:spPr>
        <p:style>
          <a:lnRef idx="3">
            <a:schemeClr val="dk1"/>
          </a:lnRef>
          <a:fillRef idx="0">
            <a:schemeClr val="dk1"/>
          </a:fillRef>
          <a:effectRef idx="2">
            <a:schemeClr val="dk1"/>
          </a:effectRef>
          <a:fontRef idx="minor">
            <a:schemeClr val="tx1"/>
          </a:fontRef>
        </p:style>
      </p:cxnSp>
      <p:cxnSp>
        <p:nvCxnSpPr>
          <p:cNvPr id="25" name="Conector recto de flecha 24">
            <a:extLst>
              <a:ext uri="{FF2B5EF4-FFF2-40B4-BE49-F238E27FC236}">
                <a16:creationId xmlns:a16="http://schemas.microsoft.com/office/drawing/2014/main" id="{E2ADCF9B-AE7F-4CB7-83D9-34DF8A6FA8E5}"/>
              </a:ext>
            </a:extLst>
          </p:cNvPr>
          <p:cNvCxnSpPr>
            <a:cxnSpLocks/>
          </p:cNvCxnSpPr>
          <p:nvPr/>
        </p:nvCxnSpPr>
        <p:spPr>
          <a:xfrm>
            <a:off x="4163457" y="2532973"/>
            <a:ext cx="11718" cy="66080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28" name="Conector recto de flecha 27">
            <a:extLst>
              <a:ext uri="{FF2B5EF4-FFF2-40B4-BE49-F238E27FC236}">
                <a16:creationId xmlns:a16="http://schemas.microsoft.com/office/drawing/2014/main" id="{07539E4A-A55A-4020-8694-3A3A056D2601}"/>
              </a:ext>
            </a:extLst>
          </p:cNvPr>
          <p:cNvCxnSpPr>
            <a:cxnSpLocks/>
          </p:cNvCxnSpPr>
          <p:nvPr/>
        </p:nvCxnSpPr>
        <p:spPr>
          <a:xfrm>
            <a:off x="6908636" y="2559980"/>
            <a:ext cx="11718" cy="66080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285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950038" y="2474144"/>
            <a:ext cx="1536040" cy="919623"/>
          </a:xfrm>
          <a:prstGeom prst="rect">
            <a:avLst/>
          </a:prstGeom>
          <a:gradFill flip="none" rotWithShape="1">
            <a:gsLst>
              <a:gs pos="0">
                <a:schemeClr val="accent1">
                  <a:shade val="80000"/>
                  <a:tint val="66000"/>
                  <a:satMod val="160000"/>
                </a:schemeClr>
              </a:gs>
              <a:gs pos="50000">
                <a:schemeClr val="accent1">
                  <a:shade val="80000"/>
                  <a:tint val="44500"/>
                  <a:satMod val="160000"/>
                </a:schemeClr>
              </a:gs>
              <a:gs pos="100000">
                <a:schemeClr val="accent1">
                  <a:shade val="80000"/>
                  <a:tint val="23500"/>
                  <a:satMod val="160000"/>
                </a:schemeClr>
              </a:gs>
            </a:gsLst>
            <a:lin ang="2700000" scaled="1"/>
            <a:tileRect/>
          </a:gra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0" y="472849"/>
            <a:ext cx="8913813" cy="932188"/>
          </a:xfrm>
        </p:spPr>
        <p:txBody>
          <a:bodyPr>
            <a:noAutofit/>
          </a:bodyPr>
          <a:lstStyle/>
          <a:p>
            <a:r>
              <a:rPr lang="zh-CN" altLang="es-MX" sz="2000" dirty="0">
                <a:latin typeface="Century Gothic" pitchFamily="34" charset="0"/>
              </a:rPr>
              <a:t>制造、保税装配业和出口服务促进法令 </a:t>
            </a:r>
            <a:r>
              <a:rPr lang="es-MX" altLang="zh-CN" sz="2000" dirty="0">
                <a:latin typeface="Century Gothic" pitchFamily="34" charset="0"/>
              </a:rPr>
              <a:t>(</a:t>
            </a:r>
            <a:r>
              <a:rPr lang="zh-CN" altLang="es-MX" sz="2000" dirty="0">
                <a:latin typeface="Century Gothic" pitchFamily="34" charset="0"/>
              </a:rPr>
              <a:t>简称</a:t>
            </a:r>
            <a:r>
              <a:rPr lang="es-MX" altLang="zh-CN" sz="2000" dirty="0">
                <a:latin typeface="Century Gothic" pitchFamily="34" charset="0"/>
              </a:rPr>
              <a:t>IMMEX)</a:t>
            </a:r>
            <a:r>
              <a:rPr lang="es-MX" sz="2400" dirty="0"/>
              <a:t>	</a:t>
            </a:r>
            <a:endParaRPr lang="es-ES" sz="2400" dirty="0">
              <a:solidFill>
                <a:schemeClr val="bg1">
                  <a:lumMod val="65000"/>
                </a:schemeClr>
              </a:solidFill>
            </a:endParaRPr>
          </a:p>
        </p:txBody>
      </p:sp>
      <p:cxnSp>
        <p:nvCxnSpPr>
          <p:cNvPr id="7" name="Conector recto de flecha 6"/>
          <p:cNvCxnSpPr/>
          <p:nvPr/>
        </p:nvCxnSpPr>
        <p:spPr>
          <a:xfrm flipV="1">
            <a:off x="90152" y="3370500"/>
            <a:ext cx="8950817" cy="386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CuadroTexto 14"/>
          <p:cNvSpPr txBox="1"/>
          <p:nvPr/>
        </p:nvSpPr>
        <p:spPr>
          <a:xfrm>
            <a:off x="-6854" y="3978737"/>
            <a:ext cx="1088806" cy="1169551"/>
          </a:xfrm>
          <a:prstGeom prst="rect">
            <a:avLst/>
          </a:prstGeom>
          <a:noFill/>
        </p:spPr>
        <p:txBody>
          <a:bodyPr wrap="square" rtlCol="0">
            <a:spAutoFit/>
          </a:bodyPr>
          <a:lstStyle/>
          <a:p>
            <a:pPr algn="ctr"/>
            <a:r>
              <a:rPr lang="zh-CN" altLang="es-MX" sz="1400" dirty="0"/>
              <a:t>房产的所有权或者租赁协议</a:t>
            </a:r>
            <a:r>
              <a:rPr lang="zh-CN" altLang="en-US" sz="1400" dirty="0"/>
              <a:t>（</a:t>
            </a:r>
            <a:r>
              <a:rPr lang="en-US" altLang="zh-CN" sz="1400" dirty="0"/>
              <a:t>2</a:t>
            </a:r>
            <a:r>
              <a:rPr lang="zh-CN" altLang="en-US" sz="1400" dirty="0"/>
              <a:t>个月以上）</a:t>
            </a:r>
            <a:endParaRPr lang="en-US" sz="1400" dirty="0"/>
          </a:p>
          <a:p>
            <a:pPr algn="ctr"/>
            <a:endParaRPr lang="en-US" sz="1400" dirty="0"/>
          </a:p>
        </p:txBody>
      </p:sp>
      <p:sp>
        <p:nvSpPr>
          <p:cNvPr id="26" name="CuadroTexto 25"/>
          <p:cNvSpPr txBox="1"/>
          <p:nvPr/>
        </p:nvSpPr>
        <p:spPr>
          <a:xfrm>
            <a:off x="6112337" y="4323560"/>
            <a:ext cx="1152880" cy="246221"/>
          </a:xfrm>
          <a:prstGeom prst="rect">
            <a:avLst/>
          </a:prstGeom>
          <a:noFill/>
        </p:spPr>
        <p:txBody>
          <a:bodyPr wrap="square" rtlCol="0">
            <a:spAutoFit/>
          </a:bodyPr>
          <a:lstStyle/>
          <a:p>
            <a:pPr algn="ctr"/>
            <a:r>
              <a:rPr lang="es-MX" sz="1000" dirty="0"/>
              <a:t>. </a:t>
            </a:r>
          </a:p>
        </p:txBody>
      </p:sp>
      <p:sp>
        <p:nvSpPr>
          <p:cNvPr id="35" name="CuadroTexto 34"/>
          <p:cNvSpPr txBox="1"/>
          <p:nvPr/>
        </p:nvSpPr>
        <p:spPr>
          <a:xfrm>
            <a:off x="889321" y="4621615"/>
            <a:ext cx="976119" cy="738664"/>
          </a:xfrm>
          <a:prstGeom prst="rect">
            <a:avLst/>
          </a:prstGeom>
          <a:noFill/>
        </p:spPr>
        <p:txBody>
          <a:bodyPr wrap="square" rtlCol="0">
            <a:spAutoFit/>
          </a:bodyPr>
          <a:lstStyle/>
          <a:p>
            <a:pPr algn="ctr"/>
            <a:r>
              <a:rPr lang="zh-CN" altLang="es-MX" sz="1400" dirty="0"/>
              <a:t>加工业协议</a:t>
            </a:r>
            <a:endParaRPr lang="en-US" sz="1400" dirty="0"/>
          </a:p>
          <a:p>
            <a:pPr algn="ctr"/>
            <a:endParaRPr lang="en-US" sz="1400" dirty="0"/>
          </a:p>
        </p:txBody>
      </p:sp>
      <p:sp>
        <p:nvSpPr>
          <p:cNvPr id="36" name="CuadroTexto 35"/>
          <p:cNvSpPr txBox="1"/>
          <p:nvPr/>
        </p:nvSpPr>
        <p:spPr>
          <a:xfrm>
            <a:off x="632583" y="1868107"/>
            <a:ext cx="4688033" cy="523220"/>
          </a:xfrm>
          <a:prstGeom prst="rect">
            <a:avLst/>
          </a:prstGeom>
          <a:noFill/>
        </p:spPr>
        <p:txBody>
          <a:bodyPr wrap="square" rtlCol="0">
            <a:spAutoFit/>
          </a:bodyPr>
          <a:lstStyle/>
          <a:p>
            <a:pPr algn="ctr"/>
            <a:r>
              <a:rPr lang="en-US" sz="1400" b="1" dirty="0"/>
              <a:t>3</a:t>
            </a:r>
            <a:r>
              <a:rPr lang="es-MX" sz="1400" b="1" dirty="0"/>
              <a:t>-5</a:t>
            </a:r>
            <a:r>
              <a:rPr lang="zh-CN" altLang="es-MX" sz="1400" b="1" dirty="0"/>
              <a:t>周</a:t>
            </a:r>
            <a:r>
              <a:rPr lang="en-US" sz="1400" b="1" dirty="0"/>
              <a:t>*</a:t>
            </a:r>
          </a:p>
          <a:p>
            <a:pPr algn="ctr"/>
            <a:r>
              <a:rPr lang="zh-CN" altLang="es-MX" sz="1400" b="1" dirty="0"/>
              <a:t>（收集和审核信息， 这些信息包括第</a:t>
            </a:r>
            <a:r>
              <a:rPr lang="es-MX" altLang="zh-CN" sz="1400" b="1" dirty="0"/>
              <a:t>2</a:t>
            </a:r>
            <a:r>
              <a:rPr lang="zh-CN" altLang="es-MX" sz="1400" b="1" dirty="0"/>
              <a:t>至第</a:t>
            </a:r>
            <a:r>
              <a:rPr lang="es-MX" altLang="zh-CN" sz="1400" b="1" dirty="0"/>
              <a:t>5</a:t>
            </a:r>
            <a:r>
              <a:rPr lang="zh-CN" altLang="es-MX" sz="1400" b="1" dirty="0"/>
              <a:t>点）</a:t>
            </a:r>
            <a:endParaRPr lang="en-US" sz="1400" b="1" dirty="0"/>
          </a:p>
        </p:txBody>
      </p:sp>
      <p:cxnSp>
        <p:nvCxnSpPr>
          <p:cNvPr id="37" name="Conector recto de flecha 36"/>
          <p:cNvCxnSpPr>
            <a:stCxn id="69" idx="4"/>
            <a:endCxn id="15" idx="0"/>
          </p:cNvCxnSpPr>
          <p:nvPr/>
        </p:nvCxnSpPr>
        <p:spPr>
          <a:xfrm>
            <a:off x="534025" y="3157691"/>
            <a:ext cx="3524" cy="8210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9" name="Elipse 68"/>
          <p:cNvSpPr/>
          <p:nvPr/>
        </p:nvSpPr>
        <p:spPr>
          <a:xfrm>
            <a:off x="413156" y="287391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1</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70" name="Elipse 69"/>
          <p:cNvSpPr/>
          <p:nvPr/>
        </p:nvSpPr>
        <p:spPr>
          <a:xfrm>
            <a:off x="1272461" y="287447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2</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75" name="Elipse 74"/>
          <p:cNvSpPr/>
          <p:nvPr/>
        </p:nvSpPr>
        <p:spPr>
          <a:xfrm>
            <a:off x="2042390" y="2897369"/>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3</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64" name="Conector recto de flecha 63"/>
          <p:cNvCxnSpPr>
            <a:endCxn id="70" idx="0"/>
          </p:cNvCxnSpPr>
          <p:nvPr/>
        </p:nvCxnSpPr>
        <p:spPr>
          <a:xfrm flipH="1">
            <a:off x="1393330" y="2443653"/>
            <a:ext cx="5168" cy="4308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0" name="Conector recto de flecha 79"/>
          <p:cNvCxnSpPr>
            <a:stCxn id="20" idx="0"/>
            <a:endCxn id="3" idx="1"/>
          </p:cNvCxnSpPr>
          <p:nvPr/>
        </p:nvCxnSpPr>
        <p:spPr>
          <a:xfrm flipH="1">
            <a:off x="5950038" y="2435745"/>
            <a:ext cx="3" cy="49821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2" name="Conector recto de flecha 81"/>
          <p:cNvCxnSpPr/>
          <p:nvPr/>
        </p:nvCxnSpPr>
        <p:spPr>
          <a:xfrm>
            <a:off x="2140137" y="3221804"/>
            <a:ext cx="4381" cy="22771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Conector recto de flecha 72"/>
          <p:cNvCxnSpPr/>
          <p:nvPr/>
        </p:nvCxnSpPr>
        <p:spPr>
          <a:xfrm>
            <a:off x="292048" y="2423097"/>
            <a:ext cx="893874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a:endCxn id="69" idx="0"/>
          </p:cNvCxnSpPr>
          <p:nvPr/>
        </p:nvCxnSpPr>
        <p:spPr>
          <a:xfrm>
            <a:off x="534025" y="2440884"/>
            <a:ext cx="0" cy="4330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Conector recto de flecha 49"/>
          <p:cNvCxnSpPr>
            <a:stCxn id="70" idx="4"/>
            <a:endCxn id="35" idx="0"/>
          </p:cNvCxnSpPr>
          <p:nvPr/>
        </p:nvCxnSpPr>
        <p:spPr>
          <a:xfrm flipH="1">
            <a:off x="1377381" y="3158251"/>
            <a:ext cx="15949" cy="14633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CuadroTexto 50"/>
          <p:cNvSpPr txBox="1"/>
          <p:nvPr/>
        </p:nvSpPr>
        <p:spPr>
          <a:xfrm>
            <a:off x="1648928" y="5445629"/>
            <a:ext cx="1071279" cy="738664"/>
          </a:xfrm>
          <a:prstGeom prst="rect">
            <a:avLst/>
          </a:prstGeom>
          <a:noFill/>
        </p:spPr>
        <p:txBody>
          <a:bodyPr wrap="square" rtlCol="0">
            <a:spAutoFit/>
          </a:bodyPr>
          <a:lstStyle/>
          <a:p>
            <a:pPr algn="ctr"/>
            <a:r>
              <a:rPr lang="zh-CN" altLang="es-MX" sz="1400" dirty="0"/>
              <a:t>在墨西哥详细的投资方案</a:t>
            </a:r>
            <a:endParaRPr lang="en-US" sz="1400" dirty="0"/>
          </a:p>
        </p:txBody>
      </p:sp>
      <p:sp>
        <p:nvSpPr>
          <p:cNvPr id="20" name="Abrir corchete 19"/>
          <p:cNvSpPr/>
          <p:nvPr/>
        </p:nvSpPr>
        <p:spPr>
          <a:xfrm rot="5400000">
            <a:off x="2873040" y="-641256"/>
            <a:ext cx="737984" cy="5416017"/>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57" name="CuadroTexto 56"/>
          <p:cNvSpPr txBox="1"/>
          <p:nvPr/>
        </p:nvSpPr>
        <p:spPr>
          <a:xfrm>
            <a:off x="2104539" y="1443127"/>
            <a:ext cx="4638956" cy="261610"/>
          </a:xfrm>
          <a:prstGeom prst="rect">
            <a:avLst/>
          </a:prstGeom>
          <a:noFill/>
        </p:spPr>
        <p:txBody>
          <a:bodyPr wrap="square" rtlCol="0">
            <a:spAutoFit/>
          </a:bodyPr>
          <a:lstStyle/>
          <a:p>
            <a:pPr algn="ctr"/>
            <a:r>
              <a:rPr lang="zh-CN" altLang="es-MX" sz="1100" b="1" dirty="0"/>
              <a:t>预计时间表</a:t>
            </a:r>
            <a:endParaRPr lang="en-US" sz="1100" b="1" dirty="0"/>
          </a:p>
        </p:txBody>
      </p:sp>
      <p:sp>
        <p:nvSpPr>
          <p:cNvPr id="30" name="CuadroTexto 29"/>
          <p:cNvSpPr txBox="1"/>
          <p:nvPr/>
        </p:nvSpPr>
        <p:spPr>
          <a:xfrm>
            <a:off x="6868522" y="3819183"/>
            <a:ext cx="1269696" cy="738664"/>
          </a:xfrm>
          <a:prstGeom prst="rect">
            <a:avLst/>
          </a:prstGeom>
          <a:noFill/>
        </p:spPr>
        <p:txBody>
          <a:bodyPr wrap="square" rtlCol="0">
            <a:spAutoFit/>
          </a:bodyPr>
          <a:lstStyle/>
          <a:p>
            <a:pPr algn="ctr"/>
            <a:r>
              <a:rPr lang="zh-CN" altLang="es-MX" sz="1400" dirty="0"/>
              <a:t>经济部门</a:t>
            </a:r>
            <a:r>
              <a:rPr lang="zh-CN" altLang="en-US" sz="1400" dirty="0"/>
              <a:t>要求提供额外信息及回复，如有</a:t>
            </a:r>
            <a:endParaRPr lang="en-US" sz="1400" dirty="0"/>
          </a:p>
        </p:txBody>
      </p:sp>
      <p:sp>
        <p:nvSpPr>
          <p:cNvPr id="32" name="CuadroTexto 31"/>
          <p:cNvSpPr txBox="1"/>
          <p:nvPr/>
        </p:nvSpPr>
        <p:spPr>
          <a:xfrm>
            <a:off x="8053109" y="4509441"/>
            <a:ext cx="1073798" cy="523220"/>
          </a:xfrm>
          <a:prstGeom prst="rect">
            <a:avLst/>
          </a:prstGeom>
          <a:noFill/>
        </p:spPr>
        <p:txBody>
          <a:bodyPr wrap="square" rtlCol="0">
            <a:spAutoFit/>
          </a:bodyPr>
          <a:lstStyle/>
          <a:p>
            <a:pPr algn="ctr"/>
            <a:r>
              <a:rPr lang="zh-CN" altLang="es-MX" sz="1400" dirty="0"/>
              <a:t>经济部门最终答复</a:t>
            </a:r>
            <a:endParaRPr lang="en-US" sz="1400" dirty="0"/>
          </a:p>
        </p:txBody>
      </p:sp>
      <p:sp>
        <p:nvSpPr>
          <p:cNvPr id="38" name="CuadroTexto 37"/>
          <p:cNvSpPr txBox="1"/>
          <p:nvPr/>
        </p:nvSpPr>
        <p:spPr>
          <a:xfrm>
            <a:off x="6041659" y="1864644"/>
            <a:ext cx="1361352" cy="738664"/>
          </a:xfrm>
          <a:prstGeom prst="rect">
            <a:avLst/>
          </a:prstGeom>
          <a:noFill/>
        </p:spPr>
        <p:txBody>
          <a:bodyPr wrap="square" rtlCol="0">
            <a:spAutoFit/>
          </a:bodyPr>
          <a:lstStyle/>
          <a:p>
            <a:pPr algn="ctr"/>
            <a:r>
              <a:rPr lang="en-US" sz="1400" b="1" dirty="0"/>
              <a:t>10</a:t>
            </a:r>
            <a:r>
              <a:rPr lang="es-MX" sz="1400" b="1" dirty="0"/>
              <a:t>-15</a:t>
            </a:r>
            <a:r>
              <a:rPr lang="zh-CN" altLang="en-US" sz="1400" b="1" dirty="0"/>
              <a:t>个</a:t>
            </a:r>
            <a:r>
              <a:rPr lang="zh-CN" altLang="es-MX" sz="1400" b="1" dirty="0"/>
              <a:t> 工作</a:t>
            </a:r>
            <a:r>
              <a:rPr lang="zh-CN" altLang="en-US" sz="1400" b="1" dirty="0"/>
              <a:t>日</a:t>
            </a:r>
            <a:r>
              <a:rPr lang="en-US" sz="1400" b="1" dirty="0"/>
              <a:t>*</a:t>
            </a:r>
          </a:p>
          <a:p>
            <a:pPr algn="ctr"/>
            <a:endParaRPr lang="en-US" sz="1400" b="1" dirty="0"/>
          </a:p>
        </p:txBody>
      </p:sp>
      <p:cxnSp>
        <p:nvCxnSpPr>
          <p:cNvPr id="39" name="Conector recto de flecha 38"/>
          <p:cNvCxnSpPr>
            <a:stCxn id="41" idx="4"/>
            <a:endCxn id="32" idx="0"/>
          </p:cNvCxnSpPr>
          <p:nvPr/>
        </p:nvCxnSpPr>
        <p:spPr>
          <a:xfrm flipH="1">
            <a:off x="8590008" y="3152511"/>
            <a:ext cx="29981" cy="13569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Elipse 39"/>
          <p:cNvSpPr/>
          <p:nvPr/>
        </p:nvSpPr>
        <p:spPr>
          <a:xfrm>
            <a:off x="7370807" y="2853534"/>
            <a:ext cx="265126" cy="311174"/>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8</a:t>
            </a:r>
          </a:p>
        </p:txBody>
      </p:sp>
      <p:sp>
        <p:nvSpPr>
          <p:cNvPr id="41" name="Elipse 40"/>
          <p:cNvSpPr/>
          <p:nvPr/>
        </p:nvSpPr>
        <p:spPr>
          <a:xfrm>
            <a:off x="8478726" y="2853534"/>
            <a:ext cx="282525" cy="29897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9</a:t>
            </a:r>
          </a:p>
        </p:txBody>
      </p:sp>
      <p:cxnSp>
        <p:nvCxnSpPr>
          <p:cNvPr id="53" name="Conector recto de flecha 52"/>
          <p:cNvCxnSpPr/>
          <p:nvPr/>
        </p:nvCxnSpPr>
        <p:spPr>
          <a:xfrm>
            <a:off x="8611669" y="2460786"/>
            <a:ext cx="0" cy="407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Conector recto de flecha 53"/>
          <p:cNvCxnSpPr>
            <a:stCxn id="40" idx="4"/>
            <a:endCxn id="30" idx="0"/>
          </p:cNvCxnSpPr>
          <p:nvPr/>
        </p:nvCxnSpPr>
        <p:spPr>
          <a:xfrm>
            <a:off x="7503370" y="3164708"/>
            <a:ext cx="0" cy="6544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Conector recto de flecha 58"/>
          <p:cNvCxnSpPr>
            <a:cxnSpLocks/>
          </p:cNvCxnSpPr>
          <p:nvPr/>
        </p:nvCxnSpPr>
        <p:spPr>
          <a:xfrm flipH="1">
            <a:off x="2178042" y="2435742"/>
            <a:ext cx="6526" cy="4489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Abrir corchete 59"/>
          <p:cNvSpPr/>
          <p:nvPr/>
        </p:nvSpPr>
        <p:spPr>
          <a:xfrm rot="5400000">
            <a:off x="6359952" y="1281432"/>
            <a:ext cx="724766" cy="1544593"/>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61" name="CuadroTexto 60"/>
          <p:cNvSpPr txBox="1"/>
          <p:nvPr/>
        </p:nvSpPr>
        <p:spPr>
          <a:xfrm>
            <a:off x="7549617" y="1874691"/>
            <a:ext cx="978985" cy="738664"/>
          </a:xfrm>
          <a:prstGeom prst="rect">
            <a:avLst/>
          </a:prstGeom>
          <a:noFill/>
        </p:spPr>
        <p:txBody>
          <a:bodyPr wrap="square" rtlCol="0">
            <a:spAutoFit/>
          </a:bodyPr>
          <a:lstStyle/>
          <a:p>
            <a:pPr algn="ctr"/>
            <a:r>
              <a:rPr lang="en-US" sz="1400" b="1" dirty="0"/>
              <a:t>10</a:t>
            </a:r>
            <a:r>
              <a:rPr lang="es-MX" sz="1400" b="1" dirty="0"/>
              <a:t>-15</a:t>
            </a:r>
            <a:r>
              <a:rPr lang="zh-CN" altLang="es-MX" sz="1400" b="1" dirty="0"/>
              <a:t> </a:t>
            </a:r>
            <a:r>
              <a:rPr lang="zh-CN" altLang="en-US" sz="1400" b="1" dirty="0"/>
              <a:t>个</a:t>
            </a:r>
            <a:r>
              <a:rPr lang="zh-CN" altLang="es-MX" sz="1400" b="1" dirty="0"/>
              <a:t>工作</a:t>
            </a:r>
            <a:r>
              <a:rPr lang="zh-CN" altLang="en-US" sz="1400" b="1" dirty="0"/>
              <a:t>日</a:t>
            </a:r>
            <a:r>
              <a:rPr lang="en-US" sz="1400" b="1" dirty="0"/>
              <a:t>*</a:t>
            </a:r>
          </a:p>
          <a:p>
            <a:pPr algn="ctr"/>
            <a:endParaRPr lang="en-US" sz="1400" b="1" dirty="0"/>
          </a:p>
        </p:txBody>
      </p:sp>
      <p:sp>
        <p:nvSpPr>
          <p:cNvPr id="62" name="Abrir corchete 61"/>
          <p:cNvSpPr/>
          <p:nvPr/>
        </p:nvSpPr>
        <p:spPr>
          <a:xfrm rot="5400000">
            <a:off x="7688855" y="1500284"/>
            <a:ext cx="728589" cy="1117037"/>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71" name="Elipse 70"/>
          <p:cNvSpPr/>
          <p:nvPr/>
        </p:nvSpPr>
        <p:spPr>
          <a:xfrm>
            <a:off x="5849000" y="2899694"/>
            <a:ext cx="203979" cy="26433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7</a:t>
            </a:r>
          </a:p>
        </p:txBody>
      </p:sp>
      <p:cxnSp>
        <p:nvCxnSpPr>
          <p:cNvPr id="72" name="Conector recto de flecha 71"/>
          <p:cNvCxnSpPr/>
          <p:nvPr/>
        </p:nvCxnSpPr>
        <p:spPr>
          <a:xfrm>
            <a:off x="7488561" y="2475643"/>
            <a:ext cx="12879" cy="3862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4" name="Conector recto de flecha 73"/>
          <p:cNvCxnSpPr/>
          <p:nvPr/>
        </p:nvCxnSpPr>
        <p:spPr>
          <a:xfrm>
            <a:off x="5935264" y="3164032"/>
            <a:ext cx="6034" cy="22319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CuadroTexto 92"/>
          <p:cNvSpPr txBox="1"/>
          <p:nvPr/>
        </p:nvSpPr>
        <p:spPr>
          <a:xfrm>
            <a:off x="6492344" y="6288007"/>
            <a:ext cx="2548625" cy="307777"/>
          </a:xfrm>
          <a:prstGeom prst="rect">
            <a:avLst/>
          </a:prstGeom>
          <a:noFill/>
        </p:spPr>
        <p:txBody>
          <a:bodyPr wrap="square" rtlCol="0">
            <a:spAutoFit/>
          </a:bodyPr>
          <a:lstStyle/>
          <a:p>
            <a:r>
              <a:rPr lang="zh-CN" altLang="es-MX" sz="1400" dirty="0"/>
              <a:t>*预计时间可能会有所不同。</a:t>
            </a:r>
            <a:endParaRPr lang="en-US" sz="1400" dirty="0"/>
          </a:p>
        </p:txBody>
      </p:sp>
      <p:sp>
        <p:nvSpPr>
          <p:cNvPr id="108" name="Elipse 107"/>
          <p:cNvSpPr/>
          <p:nvPr/>
        </p:nvSpPr>
        <p:spPr>
          <a:xfrm>
            <a:off x="2730838" y="288603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4</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09" name="Conector recto de flecha 108"/>
          <p:cNvCxnSpPr/>
          <p:nvPr/>
        </p:nvCxnSpPr>
        <p:spPr>
          <a:xfrm flipH="1">
            <a:off x="2860279" y="3183474"/>
            <a:ext cx="5453" cy="7894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0" name="CuadroTexto 109"/>
          <p:cNvSpPr txBox="1"/>
          <p:nvPr/>
        </p:nvSpPr>
        <p:spPr>
          <a:xfrm>
            <a:off x="2253077" y="3972969"/>
            <a:ext cx="1298891" cy="1384995"/>
          </a:xfrm>
          <a:prstGeom prst="rect">
            <a:avLst/>
          </a:prstGeom>
          <a:noFill/>
        </p:spPr>
        <p:txBody>
          <a:bodyPr wrap="square" rtlCol="0">
            <a:spAutoFit/>
          </a:bodyPr>
          <a:lstStyle/>
          <a:p>
            <a:pPr algn="ctr"/>
            <a:r>
              <a:rPr lang="zh-CN" altLang="es-MX" sz="1400" dirty="0"/>
              <a:t>所有进口的机器， 设备， 以及原材料</a:t>
            </a:r>
            <a:r>
              <a:rPr lang="zh-CN" altLang="en-US" sz="1400" dirty="0"/>
              <a:t>和需要出口的产品</a:t>
            </a:r>
            <a:r>
              <a:rPr lang="zh-CN" altLang="es-MX" sz="1400" dirty="0"/>
              <a:t>需按墨西哥</a:t>
            </a:r>
            <a:r>
              <a:rPr lang="es-MX" altLang="zh-CN" sz="1400" dirty="0"/>
              <a:t>HS</a:t>
            </a:r>
            <a:r>
              <a:rPr lang="zh-CN" altLang="es-MX" sz="1400" dirty="0"/>
              <a:t>编码分类</a:t>
            </a:r>
            <a:endParaRPr lang="en-US" sz="1400" dirty="0"/>
          </a:p>
        </p:txBody>
      </p:sp>
      <p:cxnSp>
        <p:nvCxnSpPr>
          <p:cNvPr id="111" name="Conector recto de flecha 110"/>
          <p:cNvCxnSpPr/>
          <p:nvPr/>
        </p:nvCxnSpPr>
        <p:spPr>
          <a:xfrm flipH="1">
            <a:off x="2848838" y="2435745"/>
            <a:ext cx="5738" cy="4502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6" name="Elipse 115"/>
          <p:cNvSpPr/>
          <p:nvPr/>
        </p:nvSpPr>
        <p:spPr>
          <a:xfrm>
            <a:off x="3920757" y="2841110"/>
            <a:ext cx="205052" cy="272495"/>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5</a:t>
            </a:r>
          </a:p>
        </p:txBody>
      </p:sp>
      <p:cxnSp>
        <p:nvCxnSpPr>
          <p:cNvPr id="117" name="Conector recto de flecha 116"/>
          <p:cNvCxnSpPr>
            <a:cxnSpLocks/>
          </p:cNvCxnSpPr>
          <p:nvPr/>
        </p:nvCxnSpPr>
        <p:spPr>
          <a:xfrm flipH="1">
            <a:off x="4020854" y="3126029"/>
            <a:ext cx="302" cy="13863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8" name="CuadroTexto 117"/>
          <p:cNvSpPr txBox="1"/>
          <p:nvPr/>
        </p:nvSpPr>
        <p:spPr>
          <a:xfrm>
            <a:off x="3446811" y="4471951"/>
            <a:ext cx="1161062" cy="1384995"/>
          </a:xfrm>
          <a:prstGeom prst="rect">
            <a:avLst/>
          </a:prstGeom>
          <a:noFill/>
        </p:spPr>
        <p:txBody>
          <a:bodyPr wrap="square" rtlCol="0">
            <a:spAutoFit/>
          </a:bodyPr>
          <a:lstStyle/>
          <a:p>
            <a:pPr algn="ctr"/>
            <a:r>
              <a:rPr lang="zh-CN" altLang="es-MX" sz="1400" dirty="0"/>
              <a:t>公司税务合规函和电子纳税人的密码</a:t>
            </a:r>
            <a:r>
              <a:rPr lang="es-MX" altLang="zh-CN" sz="1400" dirty="0"/>
              <a:t>/</a:t>
            </a:r>
            <a:r>
              <a:rPr lang="zh-CN" altLang="es-MX" sz="1400" dirty="0"/>
              <a:t>签名 </a:t>
            </a:r>
            <a:endParaRPr lang="es-MX" altLang="zh-CN" sz="1400" dirty="0"/>
          </a:p>
          <a:p>
            <a:pPr algn="ctr"/>
            <a:r>
              <a:rPr lang="zh-CN" altLang="es-MX" sz="1400" dirty="0"/>
              <a:t>（</a:t>
            </a:r>
            <a:r>
              <a:rPr lang="es-MX" altLang="zh-CN" sz="1400" dirty="0"/>
              <a:t>FIEL</a:t>
            </a:r>
            <a:r>
              <a:rPr lang="zh-CN" altLang="es-MX" sz="1400" dirty="0"/>
              <a:t>）</a:t>
            </a:r>
            <a:endParaRPr lang="es-MX" sz="1400" dirty="0"/>
          </a:p>
          <a:p>
            <a:pPr algn="ctr"/>
            <a:endParaRPr lang="es-MX" sz="1400" dirty="0"/>
          </a:p>
        </p:txBody>
      </p:sp>
      <p:cxnSp>
        <p:nvCxnSpPr>
          <p:cNvPr id="119" name="Conector recto de flecha 118"/>
          <p:cNvCxnSpPr>
            <a:cxnSpLocks/>
          </p:cNvCxnSpPr>
          <p:nvPr/>
        </p:nvCxnSpPr>
        <p:spPr>
          <a:xfrm>
            <a:off x="4009077" y="2443653"/>
            <a:ext cx="5184" cy="3974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2" name="CuadroTexto 91"/>
          <p:cNvSpPr txBox="1"/>
          <p:nvPr/>
        </p:nvSpPr>
        <p:spPr>
          <a:xfrm rot="21552047">
            <a:off x="5446405" y="5413407"/>
            <a:ext cx="981865" cy="523220"/>
          </a:xfrm>
          <a:prstGeom prst="rect">
            <a:avLst/>
          </a:prstGeom>
          <a:noFill/>
        </p:spPr>
        <p:txBody>
          <a:bodyPr wrap="square" rtlCol="0">
            <a:spAutoFit/>
          </a:bodyPr>
          <a:lstStyle>
            <a:defPPr>
              <a:defRPr lang="es-ES"/>
            </a:defPPr>
            <a:lvl1pPr algn="ctr">
              <a:defRPr sz="1000"/>
            </a:lvl1pPr>
          </a:lstStyle>
          <a:p>
            <a:r>
              <a:rPr lang="zh-CN" altLang="en-US" sz="1400" b="1" dirty="0"/>
              <a:t>申报材料</a:t>
            </a:r>
            <a:r>
              <a:rPr lang="zh-CN" altLang="es-MX" sz="1400" b="1" dirty="0"/>
              <a:t>电子申请</a:t>
            </a:r>
            <a:endParaRPr lang="en-US" sz="1400" b="1" dirty="0"/>
          </a:p>
        </p:txBody>
      </p:sp>
      <p:cxnSp>
        <p:nvCxnSpPr>
          <p:cNvPr id="47" name="Conector recto de flecha 46">
            <a:extLst>
              <a:ext uri="{FF2B5EF4-FFF2-40B4-BE49-F238E27FC236}">
                <a16:creationId xmlns:a16="http://schemas.microsoft.com/office/drawing/2014/main" id="{3D4CCC27-1050-D498-EAEF-B86F1BE7903A}"/>
              </a:ext>
            </a:extLst>
          </p:cNvPr>
          <p:cNvCxnSpPr>
            <a:cxnSpLocks/>
          </p:cNvCxnSpPr>
          <p:nvPr/>
        </p:nvCxnSpPr>
        <p:spPr>
          <a:xfrm flipH="1">
            <a:off x="5166341" y="2468555"/>
            <a:ext cx="1" cy="3849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8" name="Elipse 47">
            <a:extLst>
              <a:ext uri="{FF2B5EF4-FFF2-40B4-BE49-F238E27FC236}">
                <a16:creationId xmlns:a16="http://schemas.microsoft.com/office/drawing/2014/main" id="{B4016005-45CB-49C4-607C-E41DE2E92B03}"/>
              </a:ext>
            </a:extLst>
          </p:cNvPr>
          <p:cNvSpPr/>
          <p:nvPr/>
        </p:nvSpPr>
        <p:spPr>
          <a:xfrm>
            <a:off x="5061923" y="2880482"/>
            <a:ext cx="203979" cy="264337"/>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6</a:t>
            </a:r>
          </a:p>
        </p:txBody>
      </p:sp>
      <p:cxnSp>
        <p:nvCxnSpPr>
          <p:cNvPr id="52" name="Conector recto de flecha 51">
            <a:extLst>
              <a:ext uri="{FF2B5EF4-FFF2-40B4-BE49-F238E27FC236}">
                <a16:creationId xmlns:a16="http://schemas.microsoft.com/office/drawing/2014/main" id="{9FE940A3-0585-BD63-2B9D-FDE71A644139}"/>
              </a:ext>
            </a:extLst>
          </p:cNvPr>
          <p:cNvCxnSpPr/>
          <p:nvPr/>
        </p:nvCxnSpPr>
        <p:spPr>
          <a:xfrm flipH="1">
            <a:off x="5167475" y="3151324"/>
            <a:ext cx="5453" cy="7894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5" name="CuadroTexto 54">
            <a:extLst>
              <a:ext uri="{FF2B5EF4-FFF2-40B4-BE49-F238E27FC236}">
                <a16:creationId xmlns:a16="http://schemas.microsoft.com/office/drawing/2014/main" id="{57BD712E-0089-E505-6112-9DDEBF711C1E}"/>
              </a:ext>
            </a:extLst>
          </p:cNvPr>
          <p:cNvSpPr txBox="1"/>
          <p:nvPr/>
        </p:nvSpPr>
        <p:spPr>
          <a:xfrm>
            <a:off x="4670238" y="4020059"/>
            <a:ext cx="1131369" cy="1200329"/>
          </a:xfrm>
          <a:prstGeom prst="rect">
            <a:avLst/>
          </a:prstGeom>
          <a:noFill/>
        </p:spPr>
        <p:txBody>
          <a:bodyPr wrap="square">
            <a:spAutoFit/>
          </a:bodyPr>
          <a:lstStyle/>
          <a:p>
            <a:r>
              <a:rPr lang="zh-CN" altLang="en-US" dirty="0"/>
              <a:t>在公证处办理</a:t>
            </a:r>
            <a:r>
              <a:rPr lang="en-US" dirty="0" err="1"/>
              <a:t>宣誓书</a:t>
            </a:r>
            <a:endParaRPr lang="en-US" dirty="0"/>
          </a:p>
          <a:p>
            <a:endParaRPr lang="en-US" dirty="0"/>
          </a:p>
        </p:txBody>
      </p:sp>
    </p:spTree>
    <p:extLst>
      <p:ext uri="{BB962C8B-B14F-4D97-AF65-F5344CB8AC3E}">
        <p14:creationId xmlns:p14="http://schemas.microsoft.com/office/powerpoint/2010/main" val="1828452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ángulo 77"/>
          <p:cNvSpPr/>
          <p:nvPr/>
        </p:nvSpPr>
        <p:spPr>
          <a:xfrm>
            <a:off x="7086809" y="2464923"/>
            <a:ext cx="881326" cy="904234"/>
          </a:xfrm>
          <a:prstGeom prst="rect">
            <a:avLst/>
          </a:prstGeom>
          <a:gradFill flip="none" rotWithShape="1">
            <a:gsLst>
              <a:gs pos="0">
                <a:schemeClr val="accent1">
                  <a:shade val="80000"/>
                  <a:tint val="66000"/>
                  <a:satMod val="160000"/>
                </a:schemeClr>
              </a:gs>
              <a:gs pos="50000">
                <a:schemeClr val="accent1">
                  <a:shade val="80000"/>
                  <a:tint val="44500"/>
                  <a:satMod val="160000"/>
                </a:schemeClr>
              </a:gs>
              <a:gs pos="100000">
                <a:schemeClr val="accent1">
                  <a:shade val="80000"/>
                  <a:tint val="23500"/>
                  <a:satMod val="160000"/>
                </a:schemeClr>
              </a:gs>
            </a:gsLst>
            <a:lin ang="2700000" scaled="1"/>
            <a:tileRect/>
          </a:gra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ángulo 76"/>
          <p:cNvSpPr/>
          <p:nvPr/>
        </p:nvSpPr>
        <p:spPr>
          <a:xfrm>
            <a:off x="7977628" y="2460787"/>
            <a:ext cx="822365" cy="924858"/>
          </a:xfrm>
          <a:prstGeom prst="rect">
            <a:avLst/>
          </a:prstGeom>
          <a:gradFill flip="none" rotWithShape="1">
            <a:gsLst>
              <a:gs pos="0">
                <a:schemeClr val="accent1">
                  <a:shade val="80000"/>
                  <a:tint val="66000"/>
                  <a:satMod val="160000"/>
                </a:schemeClr>
              </a:gs>
              <a:gs pos="50000">
                <a:schemeClr val="accent1">
                  <a:shade val="80000"/>
                  <a:tint val="44500"/>
                  <a:satMod val="160000"/>
                </a:schemeClr>
              </a:gs>
              <a:gs pos="100000">
                <a:schemeClr val="accent1">
                  <a:shade val="80000"/>
                  <a:tint val="23500"/>
                  <a:satMod val="160000"/>
                </a:schemeClr>
              </a:gs>
            </a:gsLst>
            <a:lin ang="2700000" scaled="1"/>
            <a:tileRect/>
          </a:gra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ángulo 2"/>
          <p:cNvSpPr/>
          <p:nvPr/>
        </p:nvSpPr>
        <p:spPr>
          <a:xfrm>
            <a:off x="5333677" y="2460786"/>
            <a:ext cx="813165" cy="919623"/>
          </a:xfrm>
          <a:prstGeom prst="rect">
            <a:avLst/>
          </a:prstGeom>
          <a:gradFill flip="none" rotWithShape="1">
            <a:gsLst>
              <a:gs pos="0">
                <a:schemeClr val="accent1">
                  <a:shade val="80000"/>
                  <a:tint val="66000"/>
                  <a:satMod val="160000"/>
                </a:schemeClr>
              </a:gs>
              <a:gs pos="50000">
                <a:schemeClr val="accent1">
                  <a:shade val="80000"/>
                  <a:tint val="44500"/>
                  <a:satMod val="160000"/>
                </a:schemeClr>
              </a:gs>
              <a:gs pos="100000">
                <a:schemeClr val="accent1">
                  <a:shade val="80000"/>
                  <a:tint val="23500"/>
                  <a:satMod val="160000"/>
                </a:schemeClr>
              </a:gs>
            </a:gsLst>
            <a:lin ang="2700000" scaled="1"/>
            <a:tileRect/>
          </a:gra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0" y="472849"/>
            <a:ext cx="8913813" cy="932188"/>
          </a:xfrm>
        </p:spPr>
        <p:txBody>
          <a:bodyPr>
            <a:noAutofit/>
          </a:bodyPr>
          <a:lstStyle/>
          <a:p>
            <a:r>
              <a:rPr lang="zh-CN" altLang="es-MX" sz="2400" dirty="0"/>
              <a:t>增值税认证</a:t>
            </a:r>
            <a:endParaRPr lang="es-ES" sz="2400" dirty="0">
              <a:solidFill>
                <a:schemeClr val="bg1">
                  <a:lumMod val="65000"/>
                </a:schemeClr>
              </a:solidFill>
            </a:endParaRPr>
          </a:p>
        </p:txBody>
      </p:sp>
      <p:cxnSp>
        <p:nvCxnSpPr>
          <p:cNvPr id="7" name="Conector recto de flecha 6"/>
          <p:cNvCxnSpPr/>
          <p:nvPr/>
        </p:nvCxnSpPr>
        <p:spPr>
          <a:xfrm flipV="1">
            <a:off x="90152" y="3370500"/>
            <a:ext cx="8950817" cy="386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CuadroTexto 14"/>
          <p:cNvSpPr txBox="1"/>
          <p:nvPr/>
        </p:nvSpPr>
        <p:spPr>
          <a:xfrm>
            <a:off x="-12377" y="3879722"/>
            <a:ext cx="1088806" cy="646331"/>
          </a:xfrm>
          <a:prstGeom prst="rect">
            <a:avLst/>
          </a:prstGeom>
          <a:noFill/>
        </p:spPr>
        <p:txBody>
          <a:bodyPr wrap="square" rtlCol="0">
            <a:spAutoFit/>
          </a:bodyPr>
          <a:lstStyle/>
          <a:p>
            <a:pPr algn="ctr"/>
            <a:r>
              <a:rPr lang="zh-CN" altLang="es-MX" sz="1200" dirty="0"/>
              <a:t>公司税务合规函和纳税人邮箱 </a:t>
            </a:r>
            <a:endParaRPr lang="es-MX" sz="1200" dirty="0"/>
          </a:p>
        </p:txBody>
      </p:sp>
      <p:sp>
        <p:nvSpPr>
          <p:cNvPr id="26" name="CuadroTexto 25"/>
          <p:cNvSpPr txBox="1"/>
          <p:nvPr/>
        </p:nvSpPr>
        <p:spPr>
          <a:xfrm>
            <a:off x="6112337" y="4323560"/>
            <a:ext cx="1152880" cy="246221"/>
          </a:xfrm>
          <a:prstGeom prst="rect">
            <a:avLst/>
          </a:prstGeom>
          <a:noFill/>
        </p:spPr>
        <p:txBody>
          <a:bodyPr wrap="square" rtlCol="0">
            <a:spAutoFit/>
          </a:bodyPr>
          <a:lstStyle/>
          <a:p>
            <a:pPr algn="ctr"/>
            <a:r>
              <a:rPr lang="es-MX" sz="1000" dirty="0"/>
              <a:t>. </a:t>
            </a:r>
          </a:p>
        </p:txBody>
      </p:sp>
      <p:sp>
        <p:nvSpPr>
          <p:cNvPr id="35" name="CuadroTexto 34"/>
          <p:cNvSpPr txBox="1"/>
          <p:nvPr/>
        </p:nvSpPr>
        <p:spPr>
          <a:xfrm>
            <a:off x="617842" y="4437467"/>
            <a:ext cx="976119" cy="600164"/>
          </a:xfrm>
          <a:prstGeom prst="rect">
            <a:avLst/>
          </a:prstGeom>
          <a:noFill/>
        </p:spPr>
        <p:txBody>
          <a:bodyPr wrap="square" rtlCol="0">
            <a:spAutoFit/>
          </a:bodyPr>
          <a:lstStyle/>
          <a:p>
            <a:pPr algn="ctr"/>
            <a:r>
              <a:rPr lang="zh-CN" altLang="es-MX" sz="1100" dirty="0"/>
              <a:t>库存控制软件系统 </a:t>
            </a:r>
            <a:endParaRPr lang="es-MX" altLang="zh-CN" sz="1100" dirty="0"/>
          </a:p>
          <a:p>
            <a:pPr algn="ctr"/>
            <a:r>
              <a:rPr lang="es-MX" altLang="zh-CN" sz="1100" dirty="0"/>
              <a:t>(ANEXO 24)</a:t>
            </a:r>
            <a:endParaRPr lang="en-US" sz="1100" dirty="0"/>
          </a:p>
        </p:txBody>
      </p:sp>
      <p:sp>
        <p:nvSpPr>
          <p:cNvPr id="36" name="CuadroTexto 35"/>
          <p:cNvSpPr txBox="1"/>
          <p:nvPr/>
        </p:nvSpPr>
        <p:spPr>
          <a:xfrm>
            <a:off x="632583" y="1800207"/>
            <a:ext cx="4688033" cy="584775"/>
          </a:xfrm>
          <a:prstGeom prst="rect">
            <a:avLst/>
          </a:prstGeom>
          <a:noFill/>
        </p:spPr>
        <p:txBody>
          <a:bodyPr wrap="square" rtlCol="0">
            <a:spAutoFit/>
          </a:bodyPr>
          <a:lstStyle/>
          <a:p>
            <a:pPr algn="ctr"/>
            <a:r>
              <a:rPr lang="en-US" sz="1600" b="1" dirty="0"/>
              <a:t>3</a:t>
            </a:r>
            <a:r>
              <a:rPr lang="es-MX" sz="1600" b="1" dirty="0"/>
              <a:t>-5 </a:t>
            </a:r>
            <a:r>
              <a:rPr lang="zh-CN" altLang="es-MX" sz="1600" b="1" dirty="0"/>
              <a:t>周</a:t>
            </a:r>
            <a:r>
              <a:rPr lang="en-US" sz="1600" b="1" dirty="0"/>
              <a:t>*</a:t>
            </a:r>
          </a:p>
          <a:p>
            <a:pPr algn="ctr"/>
            <a:r>
              <a:rPr lang="zh-CN" altLang="es-MX" sz="1600" b="1" dirty="0"/>
              <a:t>（收集和审核信息， 这些信息包括第</a:t>
            </a:r>
            <a:r>
              <a:rPr lang="es-MX" altLang="zh-CN" sz="1600" b="1" dirty="0"/>
              <a:t>1</a:t>
            </a:r>
            <a:r>
              <a:rPr lang="zh-CN" altLang="es-MX" sz="1600" b="1" dirty="0"/>
              <a:t>至第</a:t>
            </a:r>
            <a:r>
              <a:rPr lang="es-MX" altLang="zh-CN" sz="1600" b="1" dirty="0"/>
              <a:t>9</a:t>
            </a:r>
            <a:r>
              <a:rPr lang="zh-CN" altLang="es-MX" sz="1600" b="1" dirty="0"/>
              <a:t>点）</a:t>
            </a:r>
            <a:endParaRPr lang="en-US" sz="1600" b="1" dirty="0"/>
          </a:p>
        </p:txBody>
      </p:sp>
      <p:cxnSp>
        <p:nvCxnSpPr>
          <p:cNvPr id="37" name="Conector recto de flecha 36"/>
          <p:cNvCxnSpPr>
            <a:stCxn id="69" idx="4"/>
            <a:endCxn id="15" idx="0"/>
          </p:cNvCxnSpPr>
          <p:nvPr/>
        </p:nvCxnSpPr>
        <p:spPr>
          <a:xfrm flipH="1">
            <a:off x="532026" y="3157691"/>
            <a:ext cx="1999" cy="7220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9" name="Elipse 68"/>
          <p:cNvSpPr/>
          <p:nvPr/>
        </p:nvSpPr>
        <p:spPr>
          <a:xfrm>
            <a:off x="413156" y="287391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1</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70" name="Elipse 69"/>
          <p:cNvSpPr/>
          <p:nvPr/>
        </p:nvSpPr>
        <p:spPr>
          <a:xfrm>
            <a:off x="1002002" y="287447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2</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75" name="Elipse 74"/>
          <p:cNvSpPr/>
          <p:nvPr/>
        </p:nvSpPr>
        <p:spPr>
          <a:xfrm>
            <a:off x="1473092" y="2884725"/>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3</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64" name="Conector recto de flecha 63"/>
          <p:cNvCxnSpPr>
            <a:endCxn id="70" idx="0"/>
          </p:cNvCxnSpPr>
          <p:nvPr/>
        </p:nvCxnSpPr>
        <p:spPr>
          <a:xfrm flipH="1">
            <a:off x="1122871" y="2443653"/>
            <a:ext cx="5168" cy="4308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0" name="Conector recto de flecha 79"/>
          <p:cNvCxnSpPr>
            <a:stCxn id="20" idx="0"/>
            <a:endCxn id="71" idx="0"/>
          </p:cNvCxnSpPr>
          <p:nvPr/>
        </p:nvCxnSpPr>
        <p:spPr>
          <a:xfrm flipH="1">
            <a:off x="5317076" y="2463691"/>
            <a:ext cx="9898" cy="41656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2" name="Conector recto de flecha 81"/>
          <p:cNvCxnSpPr>
            <a:stCxn id="75" idx="4"/>
            <a:endCxn id="51" idx="0"/>
          </p:cNvCxnSpPr>
          <p:nvPr/>
        </p:nvCxnSpPr>
        <p:spPr>
          <a:xfrm>
            <a:off x="1593961" y="3168505"/>
            <a:ext cx="4381" cy="22771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Conector recto de flecha 72"/>
          <p:cNvCxnSpPr/>
          <p:nvPr/>
        </p:nvCxnSpPr>
        <p:spPr>
          <a:xfrm>
            <a:off x="128242" y="2450637"/>
            <a:ext cx="893874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a:endCxn id="69" idx="0"/>
          </p:cNvCxnSpPr>
          <p:nvPr/>
        </p:nvCxnSpPr>
        <p:spPr>
          <a:xfrm>
            <a:off x="534025" y="2440884"/>
            <a:ext cx="0" cy="4330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Conector recto de flecha 49"/>
          <p:cNvCxnSpPr>
            <a:cxnSpLocks/>
            <a:stCxn id="70" idx="4"/>
            <a:endCxn id="35" idx="0"/>
          </p:cNvCxnSpPr>
          <p:nvPr/>
        </p:nvCxnSpPr>
        <p:spPr>
          <a:xfrm flipH="1">
            <a:off x="1105902" y="3158251"/>
            <a:ext cx="16969" cy="1279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CuadroTexto 50"/>
          <p:cNvSpPr txBox="1"/>
          <p:nvPr/>
        </p:nvSpPr>
        <p:spPr>
          <a:xfrm>
            <a:off x="1062702" y="5445629"/>
            <a:ext cx="1071279" cy="600164"/>
          </a:xfrm>
          <a:prstGeom prst="rect">
            <a:avLst/>
          </a:prstGeom>
          <a:noFill/>
        </p:spPr>
        <p:txBody>
          <a:bodyPr wrap="square" rtlCol="0">
            <a:spAutoFit/>
          </a:bodyPr>
          <a:lstStyle/>
          <a:p>
            <a:pPr algn="ctr"/>
            <a:r>
              <a:rPr lang="zh-CN" altLang="es-MX" sz="1100" dirty="0"/>
              <a:t>员工登记和</a:t>
            </a:r>
            <a:r>
              <a:rPr lang="zh-CN" altLang="en-US" sz="1100" dirty="0"/>
              <a:t>社保</a:t>
            </a:r>
            <a:r>
              <a:rPr lang="zh-CN" altLang="es-MX" sz="1100" dirty="0"/>
              <a:t>缴纳</a:t>
            </a:r>
            <a:r>
              <a:rPr lang="zh-CN" altLang="en-US" sz="1100" dirty="0"/>
              <a:t>证明</a:t>
            </a:r>
            <a:r>
              <a:rPr lang="zh-CN" altLang="es-MX" sz="1100" dirty="0"/>
              <a:t>（</a:t>
            </a:r>
            <a:r>
              <a:rPr lang="es-MX" altLang="zh-CN" sz="1100" dirty="0"/>
              <a:t>10</a:t>
            </a:r>
            <a:r>
              <a:rPr lang="zh-CN" altLang="es-MX" sz="1100" dirty="0"/>
              <a:t>名员工）</a:t>
            </a:r>
            <a:endParaRPr lang="en-US" sz="1100" dirty="0"/>
          </a:p>
        </p:txBody>
      </p:sp>
      <p:sp>
        <p:nvSpPr>
          <p:cNvPr id="20" name="Abrir corchete 19"/>
          <p:cNvSpPr/>
          <p:nvPr/>
        </p:nvSpPr>
        <p:spPr>
          <a:xfrm rot="5400000">
            <a:off x="2547533" y="-315750"/>
            <a:ext cx="765931" cy="4792950"/>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57" name="CuadroTexto 56"/>
          <p:cNvSpPr txBox="1"/>
          <p:nvPr/>
        </p:nvSpPr>
        <p:spPr>
          <a:xfrm>
            <a:off x="2104539" y="1443127"/>
            <a:ext cx="4638956" cy="261610"/>
          </a:xfrm>
          <a:prstGeom prst="rect">
            <a:avLst/>
          </a:prstGeom>
          <a:noFill/>
        </p:spPr>
        <p:txBody>
          <a:bodyPr wrap="square" rtlCol="0">
            <a:spAutoFit/>
          </a:bodyPr>
          <a:lstStyle/>
          <a:p>
            <a:pPr algn="ctr"/>
            <a:r>
              <a:rPr lang="zh-CN" altLang="es-MX" sz="1100" b="1" dirty="0"/>
              <a:t>预计时间表 （新版）</a:t>
            </a:r>
            <a:endParaRPr lang="en-US" sz="1100" b="1" dirty="0"/>
          </a:p>
        </p:txBody>
      </p:sp>
      <p:sp>
        <p:nvSpPr>
          <p:cNvPr id="30" name="CuadroTexto 29"/>
          <p:cNvSpPr txBox="1"/>
          <p:nvPr/>
        </p:nvSpPr>
        <p:spPr>
          <a:xfrm>
            <a:off x="5691282" y="3809829"/>
            <a:ext cx="923841" cy="430887"/>
          </a:xfrm>
          <a:prstGeom prst="rect">
            <a:avLst/>
          </a:prstGeom>
          <a:noFill/>
        </p:spPr>
        <p:txBody>
          <a:bodyPr wrap="square" rtlCol="0">
            <a:spAutoFit/>
          </a:bodyPr>
          <a:lstStyle/>
          <a:p>
            <a:pPr algn="ctr"/>
            <a:r>
              <a:rPr lang="zh-CN" altLang="en-US" sz="1100" dirty="0"/>
              <a:t>政府</a:t>
            </a:r>
            <a:r>
              <a:rPr lang="zh-CN" altLang="es-MX" sz="1100" dirty="0"/>
              <a:t>要求 （内部标准）</a:t>
            </a:r>
            <a:endParaRPr lang="en-US" sz="1100" dirty="0"/>
          </a:p>
        </p:txBody>
      </p:sp>
      <p:sp>
        <p:nvSpPr>
          <p:cNvPr id="32" name="CuadroTexto 31"/>
          <p:cNvSpPr txBox="1"/>
          <p:nvPr/>
        </p:nvSpPr>
        <p:spPr>
          <a:xfrm>
            <a:off x="6572040" y="4509441"/>
            <a:ext cx="1073798" cy="430887"/>
          </a:xfrm>
          <a:prstGeom prst="rect">
            <a:avLst/>
          </a:prstGeom>
          <a:noFill/>
        </p:spPr>
        <p:txBody>
          <a:bodyPr wrap="square" rtlCol="0">
            <a:spAutoFit/>
          </a:bodyPr>
          <a:lstStyle/>
          <a:p>
            <a:pPr algn="ctr"/>
            <a:r>
              <a:rPr lang="zh-CN" altLang="es-MX" sz="1100" dirty="0"/>
              <a:t>答复</a:t>
            </a:r>
            <a:r>
              <a:rPr lang="zh-CN" altLang="en-US" sz="1100" dirty="0"/>
              <a:t>政府要求</a:t>
            </a:r>
            <a:endParaRPr lang="es-MX" altLang="zh-CN" sz="1100" dirty="0"/>
          </a:p>
          <a:p>
            <a:pPr algn="ctr"/>
            <a:r>
              <a:rPr lang="zh-CN" altLang="es-MX" sz="1100" dirty="0"/>
              <a:t>（</a:t>
            </a:r>
            <a:r>
              <a:rPr lang="es-MX" altLang="zh-CN" sz="1100" dirty="0"/>
              <a:t>SAT</a:t>
            </a:r>
            <a:r>
              <a:rPr lang="zh-CN" altLang="es-MX" sz="1100" dirty="0"/>
              <a:t>）</a:t>
            </a:r>
            <a:endParaRPr lang="en-US" sz="1100" dirty="0"/>
          </a:p>
        </p:txBody>
      </p:sp>
      <p:sp>
        <p:nvSpPr>
          <p:cNvPr id="33" name="CuadroTexto 32"/>
          <p:cNvSpPr txBox="1"/>
          <p:nvPr/>
        </p:nvSpPr>
        <p:spPr>
          <a:xfrm>
            <a:off x="7311391" y="4142547"/>
            <a:ext cx="1152880" cy="246221"/>
          </a:xfrm>
          <a:prstGeom prst="rect">
            <a:avLst/>
          </a:prstGeom>
          <a:noFill/>
        </p:spPr>
        <p:txBody>
          <a:bodyPr wrap="square" rtlCol="0">
            <a:spAutoFit/>
          </a:bodyPr>
          <a:lstStyle/>
          <a:p>
            <a:pPr algn="ctr"/>
            <a:r>
              <a:rPr lang="es-MX" sz="1000" dirty="0"/>
              <a:t>. </a:t>
            </a:r>
          </a:p>
        </p:txBody>
      </p:sp>
      <p:sp>
        <p:nvSpPr>
          <p:cNvPr id="34" name="CuadroTexto 33"/>
          <p:cNvSpPr txBox="1"/>
          <p:nvPr/>
        </p:nvSpPr>
        <p:spPr>
          <a:xfrm>
            <a:off x="7406331" y="3908743"/>
            <a:ext cx="1162375" cy="430887"/>
          </a:xfrm>
          <a:prstGeom prst="rect">
            <a:avLst/>
          </a:prstGeom>
          <a:noFill/>
        </p:spPr>
        <p:txBody>
          <a:bodyPr wrap="square" rtlCol="0">
            <a:spAutoFit/>
          </a:bodyPr>
          <a:lstStyle/>
          <a:p>
            <a:pPr algn="ctr"/>
            <a:r>
              <a:rPr lang="zh-CN" altLang="en-US" sz="1100" dirty="0"/>
              <a:t>政府</a:t>
            </a:r>
            <a:r>
              <a:rPr lang="zh-CN" altLang="es-MX" sz="1100" dirty="0"/>
              <a:t>拜访 </a:t>
            </a:r>
            <a:endParaRPr lang="es-MX" altLang="zh-CN" sz="1100" dirty="0"/>
          </a:p>
          <a:p>
            <a:pPr algn="ctr"/>
            <a:r>
              <a:rPr lang="zh-CN" altLang="es-MX" sz="1100" dirty="0"/>
              <a:t>（审查一整天）</a:t>
            </a:r>
            <a:endParaRPr lang="en-US" sz="1100" dirty="0"/>
          </a:p>
        </p:txBody>
      </p:sp>
      <p:sp>
        <p:nvSpPr>
          <p:cNvPr id="38" name="CuadroTexto 37"/>
          <p:cNvSpPr txBox="1"/>
          <p:nvPr/>
        </p:nvSpPr>
        <p:spPr>
          <a:xfrm>
            <a:off x="5306269" y="1905488"/>
            <a:ext cx="880532" cy="430887"/>
          </a:xfrm>
          <a:prstGeom prst="rect">
            <a:avLst/>
          </a:prstGeom>
          <a:noFill/>
        </p:spPr>
        <p:txBody>
          <a:bodyPr wrap="square" rtlCol="0">
            <a:spAutoFit/>
          </a:bodyPr>
          <a:lstStyle/>
          <a:p>
            <a:pPr algn="ctr"/>
            <a:r>
              <a:rPr lang="en-US" sz="1100" b="1" dirty="0"/>
              <a:t>30</a:t>
            </a:r>
            <a:r>
              <a:rPr lang="es-MX" sz="1100" b="1" dirty="0"/>
              <a:t>-40 </a:t>
            </a:r>
            <a:r>
              <a:rPr lang="zh-CN" altLang="en-US" sz="1100" b="1" dirty="0"/>
              <a:t>个</a:t>
            </a:r>
            <a:r>
              <a:rPr lang="zh-CN" altLang="es-MX" sz="1100" b="1" dirty="0"/>
              <a:t>工作</a:t>
            </a:r>
            <a:r>
              <a:rPr lang="zh-CN" altLang="en-US" sz="1100" b="1" dirty="0"/>
              <a:t>日</a:t>
            </a:r>
            <a:r>
              <a:rPr lang="en-US" sz="1100" b="1" dirty="0"/>
              <a:t>*</a:t>
            </a:r>
          </a:p>
        </p:txBody>
      </p:sp>
      <p:cxnSp>
        <p:nvCxnSpPr>
          <p:cNvPr id="39" name="Conector recto de flecha 38"/>
          <p:cNvCxnSpPr>
            <a:stCxn id="41" idx="4"/>
            <a:endCxn id="32" idx="0"/>
          </p:cNvCxnSpPr>
          <p:nvPr/>
        </p:nvCxnSpPr>
        <p:spPr>
          <a:xfrm>
            <a:off x="7091963" y="3152511"/>
            <a:ext cx="16976" cy="13569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Elipse 39"/>
          <p:cNvSpPr/>
          <p:nvPr/>
        </p:nvSpPr>
        <p:spPr>
          <a:xfrm>
            <a:off x="5922237" y="2871403"/>
            <a:ext cx="466194"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10</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41" name="Elipse 40"/>
          <p:cNvSpPr/>
          <p:nvPr/>
        </p:nvSpPr>
        <p:spPr>
          <a:xfrm>
            <a:off x="6856655" y="2868731"/>
            <a:ext cx="470616"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00" b="1" dirty="0">
                <a:solidFill>
                  <a:schemeClr val="tx1"/>
                </a:solidFill>
                <a:latin typeface="Times New Roman" panose="02020603050405020304" pitchFamily="18" charset="0"/>
                <a:cs typeface="Times New Roman" panose="02020603050405020304" pitchFamily="18" charset="0"/>
              </a:rPr>
              <a:t>11</a:t>
            </a:r>
          </a:p>
        </p:txBody>
      </p:sp>
      <p:sp>
        <p:nvSpPr>
          <p:cNvPr id="42" name="Elipse 41"/>
          <p:cNvSpPr/>
          <p:nvPr/>
        </p:nvSpPr>
        <p:spPr>
          <a:xfrm>
            <a:off x="7738030" y="2880252"/>
            <a:ext cx="474832"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12</a:t>
            </a:r>
            <a:endParaRPr lang="es-ES" sz="1100" b="1" dirty="0">
              <a:solidFill>
                <a:schemeClr val="tx1"/>
              </a:solidFill>
              <a:latin typeface="Times New Roman" panose="02020603050405020304" pitchFamily="18" charset="0"/>
              <a:cs typeface="Times New Roman" panose="02020603050405020304" pitchFamily="18" charset="0"/>
            </a:endParaRPr>
          </a:p>
        </p:txBody>
      </p:sp>
      <p:sp>
        <p:nvSpPr>
          <p:cNvPr id="43" name="Elipse 42"/>
          <p:cNvSpPr/>
          <p:nvPr/>
        </p:nvSpPr>
        <p:spPr>
          <a:xfrm>
            <a:off x="8553958" y="2878551"/>
            <a:ext cx="489883"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13</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44" name="Conector recto de flecha 43"/>
          <p:cNvCxnSpPr>
            <a:endCxn id="42" idx="0"/>
          </p:cNvCxnSpPr>
          <p:nvPr/>
        </p:nvCxnSpPr>
        <p:spPr>
          <a:xfrm>
            <a:off x="7968135" y="2450637"/>
            <a:ext cx="7311" cy="4296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Conector recto de flecha 44"/>
          <p:cNvCxnSpPr/>
          <p:nvPr/>
        </p:nvCxnSpPr>
        <p:spPr>
          <a:xfrm>
            <a:off x="8800531" y="2442119"/>
            <a:ext cx="3592" cy="4364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6" name="Conector recto de flecha 45"/>
          <p:cNvCxnSpPr>
            <a:stCxn id="43" idx="4"/>
            <a:endCxn id="58" idx="0"/>
          </p:cNvCxnSpPr>
          <p:nvPr/>
        </p:nvCxnSpPr>
        <p:spPr>
          <a:xfrm flipH="1">
            <a:off x="8791078" y="3162331"/>
            <a:ext cx="7822" cy="14560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Conector recto de flecha 52"/>
          <p:cNvCxnSpPr>
            <a:endCxn id="41" idx="0"/>
          </p:cNvCxnSpPr>
          <p:nvPr/>
        </p:nvCxnSpPr>
        <p:spPr>
          <a:xfrm>
            <a:off x="7091963" y="2460786"/>
            <a:ext cx="0" cy="407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Conector recto de flecha 53"/>
          <p:cNvCxnSpPr>
            <a:stCxn id="40" idx="4"/>
            <a:endCxn id="30" idx="0"/>
          </p:cNvCxnSpPr>
          <p:nvPr/>
        </p:nvCxnSpPr>
        <p:spPr>
          <a:xfrm flipH="1">
            <a:off x="6153203" y="3155183"/>
            <a:ext cx="2131" cy="6546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Conector recto de flecha 54"/>
          <p:cNvCxnSpPr>
            <a:stCxn id="42" idx="4"/>
            <a:endCxn id="34" idx="0"/>
          </p:cNvCxnSpPr>
          <p:nvPr/>
        </p:nvCxnSpPr>
        <p:spPr>
          <a:xfrm>
            <a:off x="7975446" y="3164032"/>
            <a:ext cx="12073" cy="74471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8" name="CuadroTexto 57"/>
          <p:cNvSpPr txBox="1"/>
          <p:nvPr/>
        </p:nvSpPr>
        <p:spPr>
          <a:xfrm>
            <a:off x="8305806" y="4618386"/>
            <a:ext cx="970543" cy="600164"/>
          </a:xfrm>
          <a:prstGeom prst="rect">
            <a:avLst/>
          </a:prstGeom>
          <a:noFill/>
        </p:spPr>
        <p:txBody>
          <a:bodyPr wrap="square" rtlCol="0">
            <a:spAutoFit/>
          </a:bodyPr>
          <a:lstStyle/>
          <a:p>
            <a:pPr algn="ctr"/>
            <a:r>
              <a:rPr lang="zh-CN" altLang="es-MX" sz="1100" b="1" dirty="0"/>
              <a:t>税务局</a:t>
            </a:r>
            <a:endParaRPr lang="es-MX" altLang="zh-CN" sz="1100" b="1" dirty="0"/>
          </a:p>
          <a:p>
            <a:pPr algn="ctr"/>
            <a:r>
              <a:rPr lang="zh-CN" altLang="es-MX" sz="1100" b="1" dirty="0"/>
              <a:t>（</a:t>
            </a:r>
            <a:r>
              <a:rPr lang="es-MX" altLang="zh-CN" sz="1100" b="1" dirty="0"/>
              <a:t>SAT</a:t>
            </a:r>
            <a:r>
              <a:rPr lang="zh-CN" altLang="es-MX" sz="1100" b="1" dirty="0"/>
              <a:t>）</a:t>
            </a:r>
            <a:endParaRPr lang="es-MX" altLang="zh-CN" sz="1100" b="1" dirty="0"/>
          </a:p>
          <a:p>
            <a:pPr algn="ctr"/>
            <a:r>
              <a:rPr lang="zh-CN" altLang="es-MX" sz="1100" b="1" dirty="0"/>
              <a:t>最终答复</a:t>
            </a:r>
            <a:endParaRPr lang="en-US" sz="1100" b="1" dirty="0"/>
          </a:p>
        </p:txBody>
      </p:sp>
      <p:cxnSp>
        <p:nvCxnSpPr>
          <p:cNvPr id="59" name="Conector recto de flecha 58"/>
          <p:cNvCxnSpPr>
            <a:endCxn id="75" idx="0"/>
          </p:cNvCxnSpPr>
          <p:nvPr/>
        </p:nvCxnSpPr>
        <p:spPr>
          <a:xfrm flipH="1">
            <a:off x="1593961" y="2435742"/>
            <a:ext cx="6526" cy="4489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Abrir corchete 59"/>
          <p:cNvSpPr/>
          <p:nvPr/>
        </p:nvSpPr>
        <p:spPr>
          <a:xfrm rot="5400000">
            <a:off x="5360156" y="1655788"/>
            <a:ext cx="758063" cy="829177"/>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61" name="CuadroTexto 60"/>
          <p:cNvSpPr txBox="1"/>
          <p:nvPr/>
        </p:nvSpPr>
        <p:spPr>
          <a:xfrm>
            <a:off x="6151540" y="1989228"/>
            <a:ext cx="935059" cy="430887"/>
          </a:xfrm>
          <a:prstGeom prst="rect">
            <a:avLst/>
          </a:prstGeom>
          <a:noFill/>
        </p:spPr>
        <p:txBody>
          <a:bodyPr wrap="square" rtlCol="0">
            <a:spAutoFit/>
          </a:bodyPr>
          <a:lstStyle/>
          <a:p>
            <a:pPr algn="ctr"/>
            <a:r>
              <a:rPr lang="es-MX" sz="1100" b="1" dirty="0"/>
              <a:t>1</a:t>
            </a:r>
            <a:r>
              <a:rPr lang="es-MX" altLang="zh-CN" sz="1100" b="1" dirty="0"/>
              <a:t>-5</a:t>
            </a:r>
            <a:r>
              <a:rPr lang="zh-CN" altLang="en-US" sz="1100" b="1" dirty="0"/>
              <a:t>个</a:t>
            </a:r>
            <a:r>
              <a:rPr lang="zh-CN" altLang="es-MX" sz="1100" b="1" dirty="0"/>
              <a:t>工作</a:t>
            </a:r>
            <a:r>
              <a:rPr lang="zh-CN" altLang="en-US" sz="1100" b="1" dirty="0"/>
              <a:t>日</a:t>
            </a:r>
            <a:r>
              <a:rPr lang="zh-CN" altLang="es-MX" sz="1100" b="1" dirty="0"/>
              <a:t>*</a:t>
            </a:r>
            <a:endParaRPr lang="en-US" sz="1100" b="1" dirty="0"/>
          </a:p>
        </p:txBody>
      </p:sp>
      <p:sp>
        <p:nvSpPr>
          <p:cNvPr id="62" name="Abrir corchete 61"/>
          <p:cNvSpPr/>
          <p:nvPr/>
        </p:nvSpPr>
        <p:spPr>
          <a:xfrm rot="5400000">
            <a:off x="6230516" y="1592811"/>
            <a:ext cx="790661" cy="945287"/>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63" name="Abrir corchete 62"/>
          <p:cNvSpPr/>
          <p:nvPr/>
        </p:nvSpPr>
        <p:spPr>
          <a:xfrm rot="5400000">
            <a:off x="7154678" y="1620301"/>
            <a:ext cx="770759" cy="870412"/>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65" name="CuadroTexto 64"/>
          <p:cNvSpPr txBox="1"/>
          <p:nvPr/>
        </p:nvSpPr>
        <p:spPr>
          <a:xfrm>
            <a:off x="7086809" y="1888744"/>
            <a:ext cx="915610" cy="430887"/>
          </a:xfrm>
          <a:prstGeom prst="rect">
            <a:avLst/>
          </a:prstGeom>
          <a:noFill/>
        </p:spPr>
        <p:txBody>
          <a:bodyPr wrap="square" rtlCol="0">
            <a:spAutoFit/>
          </a:bodyPr>
          <a:lstStyle/>
          <a:p>
            <a:pPr algn="ctr"/>
            <a:r>
              <a:rPr lang="en-US" sz="1100" b="1" dirty="0"/>
              <a:t>30</a:t>
            </a:r>
            <a:r>
              <a:rPr lang="es-MX" altLang="zh-CN" sz="1100" b="1" dirty="0"/>
              <a:t>-40</a:t>
            </a:r>
            <a:r>
              <a:rPr lang="zh-CN" altLang="en-US" sz="1100" b="1" dirty="0"/>
              <a:t>个</a:t>
            </a:r>
            <a:r>
              <a:rPr lang="zh-CN" altLang="es-MX" sz="1100" b="1" dirty="0"/>
              <a:t>工作</a:t>
            </a:r>
            <a:r>
              <a:rPr lang="zh-CN" altLang="en-US" sz="1100" b="1" dirty="0"/>
              <a:t>日</a:t>
            </a:r>
            <a:r>
              <a:rPr lang="zh-CN" altLang="es-MX" sz="1100" b="1" dirty="0"/>
              <a:t>*</a:t>
            </a:r>
            <a:endParaRPr lang="en-US" sz="1100" b="1" dirty="0"/>
          </a:p>
        </p:txBody>
      </p:sp>
      <p:sp>
        <p:nvSpPr>
          <p:cNvPr id="66" name="Abrir corchete 65"/>
          <p:cNvSpPr/>
          <p:nvPr/>
        </p:nvSpPr>
        <p:spPr>
          <a:xfrm rot="5400000">
            <a:off x="8000866" y="1644528"/>
            <a:ext cx="773525" cy="824729"/>
          </a:xfrm>
          <a:prstGeom prst="leftBracket">
            <a:avLst>
              <a:gd name="adj" fmla="val 44785"/>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67" name="CuadroTexto 66"/>
          <p:cNvSpPr txBox="1"/>
          <p:nvPr/>
        </p:nvSpPr>
        <p:spPr>
          <a:xfrm>
            <a:off x="7786494" y="2037384"/>
            <a:ext cx="1289512" cy="261610"/>
          </a:xfrm>
          <a:prstGeom prst="rect">
            <a:avLst/>
          </a:prstGeom>
          <a:noFill/>
        </p:spPr>
        <p:txBody>
          <a:bodyPr wrap="square" rtlCol="0">
            <a:spAutoFit/>
          </a:bodyPr>
          <a:lstStyle/>
          <a:p>
            <a:pPr algn="ctr"/>
            <a:r>
              <a:rPr lang="en-US" sz="1100" b="1" dirty="0"/>
              <a:t>10</a:t>
            </a:r>
            <a:r>
              <a:rPr lang="zh-CN" altLang="en-US" sz="1100" b="1" dirty="0"/>
              <a:t>个</a:t>
            </a:r>
            <a:r>
              <a:rPr lang="zh-CN" altLang="es-MX" sz="1100" b="1" dirty="0"/>
              <a:t>工作</a:t>
            </a:r>
            <a:r>
              <a:rPr lang="zh-CN" altLang="en-US" sz="1100" b="1" dirty="0"/>
              <a:t>日</a:t>
            </a:r>
            <a:r>
              <a:rPr lang="zh-CN" altLang="es-MX" sz="1100" b="1" dirty="0"/>
              <a:t>*</a:t>
            </a:r>
            <a:endParaRPr lang="en-US" sz="1100" b="1" dirty="0"/>
          </a:p>
        </p:txBody>
      </p:sp>
      <p:sp>
        <p:nvSpPr>
          <p:cNvPr id="71" name="Elipse 70"/>
          <p:cNvSpPr/>
          <p:nvPr/>
        </p:nvSpPr>
        <p:spPr>
          <a:xfrm>
            <a:off x="5088073" y="2880252"/>
            <a:ext cx="458006"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9</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72" name="Conector recto de flecha 71"/>
          <p:cNvCxnSpPr>
            <a:stCxn id="62" idx="2"/>
            <a:endCxn id="40" idx="0"/>
          </p:cNvCxnSpPr>
          <p:nvPr/>
        </p:nvCxnSpPr>
        <p:spPr>
          <a:xfrm>
            <a:off x="6153203" y="2460785"/>
            <a:ext cx="2131" cy="4106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4" name="Conector recto de flecha 73"/>
          <p:cNvCxnSpPr>
            <a:stCxn id="71" idx="4"/>
            <a:endCxn id="76" idx="0"/>
          </p:cNvCxnSpPr>
          <p:nvPr/>
        </p:nvCxnSpPr>
        <p:spPr>
          <a:xfrm>
            <a:off x="5317076" y="3164032"/>
            <a:ext cx="3351" cy="20396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6" name="CuadroTexto 75"/>
          <p:cNvSpPr txBox="1"/>
          <p:nvPr/>
        </p:nvSpPr>
        <p:spPr>
          <a:xfrm rot="21552047">
            <a:off x="4836041" y="5203593"/>
            <a:ext cx="981865" cy="938719"/>
          </a:xfrm>
          <a:prstGeom prst="rect">
            <a:avLst/>
          </a:prstGeom>
          <a:noFill/>
        </p:spPr>
        <p:txBody>
          <a:bodyPr wrap="square" rtlCol="0">
            <a:spAutoFit/>
          </a:bodyPr>
          <a:lstStyle>
            <a:defPPr>
              <a:defRPr lang="es-ES"/>
            </a:defPPr>
            <a:lvl1pPr algn="ctr">
              <a:defRPr sz="1000"/>
            </a:lvl1pPr>
          </a:lstStyle>
          <a:p>
            <a:r>
              <a:rPr lang="zh-CN" altLang="en-US" sz="1100" b="1" dirty="0"/>
              <a:t>通</a:t>
            </a:r>
            <a:r>
              <a:rPr lang="zh-CN" altLang="es-MX" sz="1100" b="1" dirty="0"/>
              <a:t>过电子申请 </a:t>
            </a:r>
            <a:r>
              <a:rPr lang="es-MX" altLang="zh-CN" sz="1100" b="1" dirty="0"/>
              <a:t>+ USD$1,500 fee</a:t>
            </a:r>
            <a:endParaRPr lang="en-US" sz="1100" b="1" dirty="0"/>
          </a:p>
          <a:p>
            <a:endParaRPr lang="en-US" sz="1100" b="1" dirty="0"/>
          </a:p>
        </p:txBody>
      </p:sp>
      <p:sp>
        <p:nvSpPr>
          <p:cNvPr id="93" name="CuadroTexto 92"/>
          <p:cNvSpPr txBox="1"/>
          <p:nvPr/>
        </p:nvSpPr>
        <p:spPr>
          <a:xfrm>
            <a:off x="6882460" y="6244686"/>
            <a:ext cx="2190335" cy="261610"/>
          </a:xfrm>
          <a:prstGeom prst="rect">
            <a:avLst/>
          </a:prstGeom>
          <a:noFill/>
        </p:spPr>
        <p:txBody>
          <a:bodyPr wrap="square" rtlCol="0">
            <a:spAutoFit/>
          </a:bodyPr>
          <a:lstStyle/>
          <a:p>
            <a:r>
              <a:rPr lang="en-US" sz="1100" dirty="0"/>
              <a:t>*</a:t>
            </a:r>
            <a:r>
              <a:rPr lang="zh-CN" altLang="es-MX" sz="1100" dirty="0"/>
              <a:t>预计时间可能会有所不同</a:t>
            </a:r>
            <a:endParaRPr lang="en-US" sz="1100" dirty="0"/>
          </a:p>
        </p:txBody>
      </p:sp>
      <p:sp>
        <p:nvSpPr>
          <p:cNvPr id="108" name="Elipse 107"/>
          <p:cNvSpPr/>
          <p:nvPr/>
        </p:nvSpPr>
        <p:spPr>
          <a:xfrm>
            <a:off x="1949820" y="2899694"/>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4</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09" name="Conector recto de flecha 108"/>
          <p:cNvCxnSpPr>
            <a:stCxn id="108" idx="4"/>
            <a:endCxn id="110" idx="0"/>
          </p:cNvCxnSpPr>
          <p:nvPr/>
        </p:nvCxnSpPr>
        <p:spPr>
          <a:xfrm flipH="1">
            <a:off x="2065236" y="3183474"/>
            <a:ext cx="5453" cy="7894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0" name="CuadroTexto 109"/>
          <p:cNvSpPr txBox="1"/>
          <p:nvPr/>
        </p:nvSpPr>
        <p:spPr>
          <a:xfrm>
            <a:off x="1542987" y="3972969"/>
            <a:ext cx="1044497" cy="430887"/>
          </a:xfrm>
          <a:prstGeom prst="rect">
            <a:avLst/>
          </a:prstGeom>
          <a:noFill/>
        </p:spPr>
        <p:txBody>
          <a:bodyPr wrap="square" rtlCol="0">
            <a:spAutoFit/>
          </a:bodyPr>
          <a:lstStyle/>
          <a:p>
            <a:pPr algn="ctr"/>
            <a:r>
              <a:rPr lang="zh-CN" altLang="es-MX" sz="1100" dirty="0"/>
              <a:t>进口商注册和部门登记</a:t>
            </a:r>
            <a:endParaRPr lang="en-US" sz="1100" dirty="0"/>
          </a:p>
        </p:txBody>
      </p:sp>
      <p:cxnSp>
        <p:nvCxnSpPr>
          <p:cNvPr id="111" name="Conector recto de flecha 110"/>
          <p:cNvCxnSpPr>
            <a:endCxn id="108" idx="0"/>
          </p:cNvCxnSpPr>
          <p:nvPr/>
        </p:nvCxnSpPr>
        <p:spPr>
          <a:xfrm flipH="1">
            <a:off x="2070689" y="2449408"/>
            <a:ext cx="5738" cy="4502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2" name="Elipse 111"/>
          <p:cNvSpPr/>
          <p:nvPr/>
        </p:nvSpPr>
        <p:spPr>
          <a:xfrm>
            <a:off x="2542349" y="2905403"/>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5</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13" name="Conector recto de flecha 112"/>
          <p:cNvCxnSpPr>
            <a:stCxn id="112" idx="4"/>
            <a:endCxn id="114" idx="0"/>
          </p:cNvCxnSpPr>
          <p:nvPr/>
        </p:nvCxnSpPr>
        <p:spPr>
          <a:xfrm>
            <a:off x="2663218" y="3189183"/>
            <a:ext cx="0" cy="14124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4" name="CuadroTexto 113"/>
          <p:cNvSpPr txBox="1"/>
          <p:nvPr/>
        </p:nvSpPr>
        <p:spPr>
          <a:xfrm>
            <a:off x="2169212" y="4601660"/>
            <a:ext cx="988012" cy="600164"/>
          </a:xfrm>
          <a:prstGeom prst="rect">
            <a:avLst/>
          </a:prstGeom>
          <a:noFill/>
        </p:spPr>
        <p:txBody>
          <a:bodyPr wrap="square" rtlCol="0">
            <a:spAutoFit/>
          </a:bodyPr>
          <a:lstStyle/>
          <a:p>
            <a:pPr algn="ctr"/>
            <a:r>
              <a:rPr lang="zh-CN" altLang="es-MX" sz="1100" dirty="0"/>
              <a:t>过去</a:t>
            </a:r>
            <a:r>
              <a:rPr lang="es-MX" altLang="zh-CN" sz="1100" dirty="0"/>
              <a:t>12</a:t>
            </a:r>
            <a:r>
              <a:rPr lang="zh-CN" altLang="es-MX" sz="1100" dirty="0"/>
              <a:t>个月在国外营业的证据</a:t>
            </a:r>
            <a:endParaRPr lang="en-US" sz="1100" dirty="0"/>
          </a:p>
        </p:txBody>
      </p:sp>
      <p:cxnSp>
        <p:nvCxnSpPr>
          <p:cNvPr id="115" name="Conector recto de flecha 114"/>
          <p:cNvCxnSpPr>
            <a:endCxn id="112" idx="0"/>
          </p:cNvCxnSpPr>
          <p:nvPr/>
        </p:nvCxnSpPr>
        <p:spPr>
          <a:xfrm>
            <a:off x="2663218" y="2454224"/>
            <a:ext cx="0" cy="4511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6" name="Elipse 115"/>
          <p:cNvSpPr/>
          <p:nvPr/>
        </p:nvSpPr>
        <p:spPr>
          <a:xfrm>
            <a:off x="3074506" y="2899693"/>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6</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17" name="Conector recto de flecha 116"/>
          <p:cNvCxnSpPr>
            <a:stCxn id="116" idx="4"/>
            <a:endCxn id="118" idx="0"/>
          </p:cNvCxnSpPr>
          <p:nvPr/>
        </p:nvCxnSpPr>
        <p:spPr>
          <a:xfrm>
            <a:off x="3195375" y="3183473"/>
            <a:ext cx="0" cy="2386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8" name="CuadroTexto 117"/>
          <p:cNvSpPr txBox="1"/>
          <p:nvPr/>
        </p:nvSpPr>
        <p:spPr>
          <a:xfrm>
            <a:off x="2614844" y="5570370"/>
            <a:ext cx="1161062" cy="600164"/>
          </a:xfrm>
          <a:prstGeom prst="rect">
            <a:avLst/>
          </a:prstGeom>
          <a:noFill/>
        </p:spPr>
        <p:txBody>
          <a:bodyPr wrap="square" rtlCol="0">
            <a:spAutoFit/>
          </a:bodyPr>
          <a:lstStyle/>
          <a:p>
            <a:pPr algn="ctr"/>
            <a:r>
              <a:rPr lang="zh-CN" altLang="es-MX" sz="1100" dirty="0"/>
              <a:t>过去</a:t>
            </a:r>
            <a:r>
              <a:rPr lang="es-MX" altLang="zh-CN" sz="1100" dirty="0"/>
              <a:t>12</a:t>
            </a:r>
            <a:r>
              <a:rPr lang="zh-CN" altLang="es-MX" sz="1100" dirty="0"/>
              <a:t>个月在墨西哥</a:t>
            </a:r>
            <a:r>
              <a:rPr lang="zh-CN" altLang="en-US" sz="1100" dirty="0"/>
              <a:t>的</a:t>
            </a:r>
            <a:r>
              <a:rPr lang="zh-CN" altLang="es-MX" sz="1100" dirty="0"/>
              <a:t>原材料供应商的证据</a:t>
            </a:r>
            <a:endParaRPr lang="en-US" sz="1100" dirty="0"/>
          </a:p>
        </p:txBody>
      </p:sp>
      <p:cxnSp>
        <p:nvCxnSpPr>
          <p:cNvPr id="119" name="Conector recto de flecha 118"/>
          <p:cNvCxnSpPr>
            <a:endCxn id="116" idx="0"/>
          </p:cNvCxnSpPr>
          <p:nvPr/>
        </p:nvCxnSpPr>
        <p:spPr>
          <a:xfrm>
            <a:off x="3195073" y="2443653"/>
            <a:ext cx="302" cy="4560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1" name="Elipse 120"/>
          <p:cNvSpPr/>
          <p:nvPr/>
        </p:nvSpPr>
        <p:spPr>
          <a:xfrm>
            <a:off x="3805844" y="2907011"/>
            <a:ext cx="241738" cy="28378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7</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22" name="Conector recto de flecha 121"/>
          <p:cNvCxnSpPr>
            <a:stCxn id="121" idx="4"/>
            <a:endCxn id="123" idx="0"/>
          </p:cNvCxnSpPr>
          <p:nvPr/>
        </p:nvCxnSpPr>
        <p:spPr>
          <a:xfrm>
            <a:off x="3926713" y="3190791"/>
            <a:ext cx="6623" cy="7106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3" name="CuadroTexto 122"/>
          <p:cNvSpPr txBox="1"/>
          <p:nvPr/>
        </p:nvSpPr>
        <p:spPr>
          <a:xfrm>
            <a:off x="3407028" y="3901486"/>
            <a:ext cx="1052615" cy="1015663"/>
          </a:xfrm>
          <a:prstGeom prst="rect">
            <a:avLst/>
          </a:prstGeom>
          <a:noFill/>
        </p:spPr>
        <p:txBody>
          <a:bodyPr wrap="square" rtlCol="0">
            <a:spAutoFit/>
          </a:bodyPr>
          <a:lstStyle/>
          <a:p>
            <a:pPr algn="ctr"/>
            <a:r>
              <a:rPr lang="zh-CN" altLang="es-MX" sz="1200" dirty="0"/>
              <a:t>公司董事及</a:t>
            </a:r>
            <a:r>
              <a:rPr lang="zh-CN" altLang="en-US" sz="1200" dirty="0"/>
              <a:t>高层管理员</a:t>
            </a:r>
            <a:r>
              <a:rPr lang="zh-CN" altLang="es-MX" sz="1200" dirty="0"/>
              <a:t>不得有</a:t>
            </a:r>
            <a:r>
              <a:rPr lang="zh-CN" altLang="en-US" sz="1200" dirty="0"/>
              <a:t>犯罪</a:t>
            </a:r>
            <a:r>
              <a:rPr lang="zh-CN" altLang="es-MX" sz="1200" dirty="0"/>
              <a:t>记录 （在过去三年）</a:t>
            </a:r>
            <a:endParaRPr lang="en-US" sz="1200" dirty="0"/>
          </a:p>
        </p:txBody>
      </p:sp>
      <p:cxnSp>
        <p:nvCxnSpPr>
          <p:cNvPr id="124" name="Conector recto de flecha 123"/>
          <p:cNvCxnSpPr>
            <a:endCxn id="121" idx="0"/>
          </p:cNvCxnSpPr>
          <p:nvPr/>
        </p:nvCxnSpPr>
        <p:spPr>
          <a:xfrm flipH="1">
            <a:off x="3926713" y="2464881"/>
            <a:ext cx="10716" cy="4421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4" name="Elipse 193"/>
          <p:cNvSpPr/>
          <p:nvPr/>
        </p:nvSpPr>
        <p:spPr>
          <a:xfrm>
            <a:off x="4524666" y="2872036"/>
            <a:ext cx="268573" cy="30825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b="1" dirty="0">
                <a:solidFill>
                  <a:schemeClr val="tx1"/>
                </a:solidFill>
                <a:latin typeface="Times New Roman" panose="02020603050405020304" pitchFamily="18" charset="0"/>
                <a:cs typeface="Times New Roman" panose="02020603050405020304" pitchFamily="18" charset="0"/>
              </a:rPr>
              <a:t>8</a:t>
            </a:r>
            <a:endParaRPr lang="es-ES" sz="1100" b="1" dirty="0">
              <a:solidFill>
                <a:schemeClr val="tx1"/>
              </a:solidFill>
              <a:latin typeface="Times New Roman" panose="02020603050405020304" pitchFamily="18" charset="0"/>
              <a:cs typeface="Times New Roman" panose="02020603050405020304" pitchFamily="18" charset="0"/>
            </a:endParaRPr>
          </a:p>
        </p:txBody>
      </p:sp>
      <p:cxnSp>
        <p:nvCxnSpPr>
          <p:cNvPr id="195" name="Conector recto de flecha 194"/>
          <p:cNvCxnSpPr>
            <a:cxnSpLocks/>
            <a:stCxn id="194" idx="4"/>
          </p:cNvCxnSpPr>
          <p:nvPr/>
        </p:nvCxnSpPr>
        <p:spPr>
          <a:xfrm>
            <a:off x="4658953" y="3180289"/>
            <a:ext cx="20909" cy="17381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6" name="CuadroTexto 195"/>
          <p:cNvSpPr txBox="1"/>
          <p:nvPr/>
        </p:nvSpPr>
        <p:spPr>
          <a:xfrm>
            <a:off x="4045263" y="4927048"/>
            <a:ext cx="1159702" cy="461665"/>
          </a:xfrm>
          <a:prstGeom prst="rect">
            <a:avLst/>
          </a:prstGeom>
          <a:noFill/>
        </p:spPr>
        <p:txBody>
          <a:bodyPr wrap="square" rtlCol="0">
            <a:spAutoFit/>
          </a:bodyPr>
          <a:lstStyle/>
          <a:p>
            <a:pPr algn="ctr"/>
            <a:r>
              <a:rPr lang="zh-CN" altLang="es-MX" sz="1200" dirty="0"/>
              <a:t>电子会计系统应该是最新的</a:t>
            </a:r>
            <a:endParaRPr lang="en-US" sz="1200" dirty="0"/>
          </a:p>
        </p:txBody>
      </p:sp>
      <p:cxnSp>
        <p:nvCxnSpPr>
          <p:cNvPr id="197" name="Conector recto de flecha 196"/>
          <p:cNvCxnSpPr>
            <a:endCxn id="194" idx="0"/>
          </p:cNvCxnSpPr>
          <p:nvPr/>
        </p:nvCxnSpPr>
        <p:spPr>
          <a:xfrm>
            <a:off x="4650944" y="2477186"/>
            <a:ext cx="8009" cy="3948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1" name="Marcador de número de diapositiva 100"/>
          <p:cNvSpPr>
            <a:spLocks noGrp="1"/>
          </p:cNvSpPr>
          <p:nvPr>
            <p:ph type="sldNum" sz="quarter" idx="12"/>
          </p:nvPr>
        </p:nvSpPr>
        <p:spPr/>
        <p:txBody>
          <a:bodyPr/>
          <a:lstStyle/>
          <a:p>
            <a:fld id="{33C79512-7ABF-493D-AE07-C9AFF30B4EC7}" type="slidenum">
              <a:rPr lang="en-US" altLang="es-MX" smtClean="0"/>
              <a:pPr/>
              <a:t>6</a:t>
            </a:fld>
            <a:endParaRPr lang="en-US" altLang="es-MX"/>
          </a:p>
        </p:txBody>
      </p:sp>
    </p:spTree>
    <p:extLst>
      <p:ext uri="{BB962C8B-B14F-4D97-AF65-F5344CB8AC3E}">
        <p14:creationId xmlns:p14="http://schemas.microsoft.com/office/powerpoint/2010/main" val="239555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A4D703-7B63-471B-A2FC-4F6B27DE277E}"/>
              </a:ext>
            </a:extLst>
          </p:cNvPr>
          <p:cNvSpPr>
            <a:spLocks noGrp="1"/>
          </p:cNvSpPr>
          <p:nvPr>
            <p:ph type="title"/>
          </p:nvPr>
        </p:nvSpPr>
        <p:spPr>
          <a:xfrm>
            <a:off x="0" y="473075"/>
            <a:ext cx="8913813" cy="931863"/>
          </a:xfrm>
        </p:spPr>
        <p:txBody>
          <a:bodyPr>
            <a:normAutofit/>
          </a:bodyPr>
          <a:lstStyle/>
          <a:p>
            <a:pPr>
              <a:defRPr/>
            </a:pPr>
            <a:r>
              <a:rPr lang="zh-CN" altLang="es-MX" sz="2000" b="1" dirty="0"/>
              <a:t>签证</a:t>
            </a:r>
            <a:r>
              <a:rPr lang="es-MX" altLang="zh-CN" sz="2000" b="1" dirty="0"/>
              <a:t>.-</a:t>
            </a:r>
            <a:r>
              <a:rPr lang="zh-CN" altLang="en-US" sz="2000" b="1" dirty="0"/>
              <a:t>外籍</a:t>
            </a:r>
            <a:r>
              <a:rPr lang="zh-CN" altLang="es-MX" sz="2000" b="1" dirty="0"/>
              <a:t>员工在墨西哥公司领工资所需</a:t>
            </a:r>
            <a:r>
              <a:rPr lang="zh-CN" altLang="en-US" sz="2000" b="1" dirty="0"/>
              <a:t>流</a:t>
            </a:r>
            <a:r>
              <a:rPr lang="zh-CN" altLang="es-MX" sz="2000" b="1" dirty="0"/>
              <a:t>程</a:t>
            </a:r>
            <a:r>
              <a:rPr lang="es-MX" sz="2400" dirty="0"/>
              <a:t>			</a:t>
            </a:r>
            <a:endParaRPr lang="es-ES" sz="2400" dirty="0">
              <a:solidFill>
                <a:schemeClr val="bg1">
                  <a:lumMod val="65000"/>
                </a:schemeClr>
              </a:solidFill>
            </a:endParaRPr>
          </a:p>
        </p:txBody>
      </p:sp>
      <p:pic>
        <p:nvPicPr>
          <p:cNvPr id="29699" name="Picture 2">
            <a:extLst>
              <a:ext uri="{FF2B5EF4-FFF2-40B4-BE49-F238E27FC236}">
                <a16:creationId xmlns:a16="http://schemas.microsoft.com/office/drawing/2014/main" id="{7C541B05-AEB5-4597-AC80-88A682A16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4350" y="6119813"/>
            <a:ext cx="7223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ector recto de flecha 6">
            <a:extLst>
              <a:ext uri="{FF2B5EF4-FFF2-40B4-BE49-F238E27FC236}">
                <a16:creationId xmlns:a16="http://schemas.microsoft.com/office/drawing/2014/main" id="{38FCCEF5-9E83-451B-969D-1FFE6E1CA0C8}"/>
              </a:ext>
            </a:extLst>
          </p:cNvPr>
          <p:cNvCxnSpPr/>
          <p:nvPr/>
        </p:nvCxnSpPr>
        <p:spPr>
          <a:xfrm flipV="1">
            <a:off x="90488" y="2743200"/>
            <a:ext cx="8950325" cy="381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701" name="CuadroTexto 7">
            <a:extLst>
              <a:ext uri="{FF2B5EF4-FFF2-40B4-BE49-F238E27FC236}">
                <a16:creationId xmlns:a16="http://schemas.microsoft.com/office/drawing/2014/main" id="{A304A7FC-11AD-4DEC-9178-D6DDC882AB3C}"/>
              </a:ext>
            </a:extLst>
          </p:cNvPr>
          <p:cNvSpPr txBox="1">
            <a:spLocks noChangeArrowheads="1"/>
          </p:cNvSpPr>
          <p:nvPr/>
        </p:nvSpPr>
        <p:spPr bwMode="auto">
          <a:xfrm>
            <a:off x="269875" y="2155825"/>
            <a:ext cx="992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1</a:t>
            </a:r>
            <a:r>
              <a:rPr lang="zh-CN" altLang="es-MX"/>
              <a:t>步</a:t>
            </a:r>
            <a:endParaRPr lang="es-MX" altLang="es-MX"/>
          </a:p>
        </p:txBody>
      </p:sp>
      <p:sp>
        <p:nvSpPr>
          <p:cNvPr id="29702" name="CuadroTexto 8">
            <a:extLst>
              <a:ext uri="{FF2B5EF4-FFF2-40B4-BE49-F238E27FC236}">
                <a16:creationId xmlns:a16="http://schemas.microsoft.com/office/drawing/2014/main" id="{08A5A3CA-95DB-4711-A6B3-13A0EAC1A887}"/>
              </a:ext>
            </a:extLst>
          </p:cNvPr>
          <p:cNvSpPr txBox="1">
            <a:spLocks noChangeArrowheads="1"/>
          </p:cNvSpPr>
          <p:nvPr/>
        </p:nvSpPr>
        <p:spPr bwMode="auto">
          <a:xfrm>
            <a:off x="0" y="3732213"/>
            <a:ext cx="1687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400"/>
              <a:t>墨西哥公司需在墨西哥移民局注册</a:t>
            </a:r>
            <a:endParaRPr lang="es-MX" altLang="es-MX" sz="1400"/>
          </a:p>
        </p:txBody>
      </p:sp>
      <p:sp>
        <p:nvSpPr>
          <p:cNvPr id="29703" name="CuadroTexto 9">
            <a:extLst>
              <a:ext uri="{FF2B5EF4-FFF2-40B4-BE49-F238E27FC236}">
                <a16:creationId xmlns:a16="http://schemas.microsoft.com/office/drawing/2014/main" id="{5F5BD621-2644-4B68-A2A7-D7FCA64BB8B9}"/>
              </a:ext>
            </a:extLst>
          </p:cNvPr>
          <p:cNvSpPr txBox="1">
            <a:spLocks noChangeArrowheads="1"/>
          </p:cNvSpPr>
          <p:nvPr/>
        </p:nvSpPr>
        <p:spPr bwMode="auto">
          <a:xfrm>
            <a:off x="2187575" y="2159000"/>
            <a:ext cx="990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2</a:t>
            </a:r>
            <a:r>
              <a:rPr lang="zh-CN" altLang="es-MX"/>
              <a:t>步</a:t>
            </a:r>
            <a:endParaRPr lang="es-MX" altLang="es-MX"/>
          </a:p>
        </p:txBody>
      </p:sp>
      <p:sp>
        <p:nvSpPr>
          <p:cNvPr id="29704" name="CuadroTexto 10">
            <a:extLst>
              <a:ext uri="{FF2B5EF4-FFF2-40B4-BE49-F238E27FC236}">
                <a16:creationId xmlns:a16="http://schemas.microsoft.com/office/drawing/2014/main" id="{6A9D4009-0616-40B7-BB25-B80AB233C324}"/>
              </a:ext>
            </a:extLst>
          </p:cNvPr>
          <p:cNvSpPr txBox="1">
            <a:spLocks noChangeArrowheads="1"/>
          </p:cNvSpPr>
          <p:nvPr/>
        </p:nvSpPr>
        <p:spPr bwMode="auto">
          <a:xfrm>
            <a:off x="854075" y="2854325"/>
            <a:ext cx="1687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zh-CN" sz="1400"/>
              <a:t>3</a:t>
            </a:r>
            <a:r>
              <a:rPr lang="zh-CN" altLang="es-MX" sz="1400"/>
              <a:t>至</a:t>
            </a:r>
            <a:r>
              <a:rPr lang="es-MX" altLang="zh-CN" sz="1400"/>
              <a:t>6</a:t>
            </a:r>
            <a:r>
              <a:rPr lang="zh-CN" altLang="es-MX" sz="1400"/>
              <a:t>周</a:t>
            </a:r>
            <a:r>
              <a:rPr lang="es-MX" altLang="es-MX" sz="1400"/>
              <a:t>*</a:t>
            </a:r>
          </a:p>
        </p:txBody>
      </p:sp>
      <p:cxnSp>
        <p:nvCxnSpPr>
          <p:cNvPr id="13" name="Conector recto de flecha 12">
            <a:extLst>
              <a:ext uri="{FF2B5EF4-FFF2-40B4-BE49-F238E27FC236}">
                <a16:creationId xmlns:a16="http://schemas.microsoft.com/office/drawing/2014/main" id="{4D81418E-309B-4F42-B8EF-853B34063CE5}"/>
              </a:ext>
            </a:extLst>
          </p:cNvPr>
          <p:cNvCxnSpPr>
            <a:stCxn id="29701" idx="2"/>
          </p:cNvCxnSpPr>
          <p:nvPr/>
        </p:nvCxnSpPr>
        <p:spPr>
          <a:xfrm>
            <a:off x="766763" y="2524125"/>
            <a:ext cx="0" cy="1082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Conector recto de flecha 13">
            <a:extLst>
              <a:ext uri="{FF2B5EF4-FFF2-40B4-BE49-F238E27FC236}">
                <a16:creationId xmlns:a16="http://schemas.microsoft.com/office/drawing/2014/main" id="{0F45D882-9730-4666-9850-8188822E74FF}"/>
              </a:ext>
            </a:extLst>
          </p:cNvPr>
          <p:cNvCxnSpPr/>
          <p:nvPr/>
        </p:nvCxnSpPr>
        <p:spPr>
          <a:xfrm flipH="1">
            <a:off x="2682875" y="2505075"/>
            <a:ext cx="0" cy="1082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707" name="CuadroTexto 14">
            <a:extLst>
              <a:ext uri="{FF2B5EF4-FFF2-40B4-BE49-F238E27FC236}">
                <a16:creationId xmlns:a16="http://schemas.microsoft.com/office/drawing/2014/main" id="{13AA31F5-4E7E-4F25-BA6B-56722E72867B}"/>
              </a:ext>
            </a:extLst>
          </p:cNvPr>
          <p:cNvSpPr txBox="1">
            <a:spLocks noChangeArrowheads="1"/>
          </p:cNvSpPr>
          <p:nvPr/>
        </p:nvSpPr>
        <p:spPr bwMode="auto">
          <a:xfrm>
            <a:off x="1839913" y="3660775"/>
            <a:ext cx="16875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400"/>
              <a:t>墨西哥公司向墨西哥移民局申请外籍员工签证</a:t>
            </a:r>
            <a:r>
              <a:rPr lang="es-MX" altLang="zh-CN" sz="1400"/>
              <a:t>/</a:t>
            </a:r>
            <a:r>
              <a:rPr lang="zh-CN" altLang="es-MX" sz="1400"/>
              <a:t>签证许可书</a:t>
            </a:r>
            <a:endParaRPr lang="es-MX" altLang="es-MX" sz="1400"/>
          </a:p>
        </p:txBody>
      </p:sp>
      <p:sp>
        <p:nvSpPr>
          <p:cNvPr id="29708" name="CuadroTexto 15">
            <a:extLst>
              <a:ext uri="{FF2B5EF4-FFF2-40B4-BE49-F238E27FC236}">
                <a16:creationId xmlns:a16="http://schemas.microsoft.com/office/drawing/2014/main" id="{35E44ED7-BD40-4912-845B-373A7DC2F871}"/>
              </a:ext>
            </a:extLst>
          </p:cNvPr>
          <p:cNvSpPr txBox="1">
            <a:spLocks noChangeArrowheads="1"/>
          </p:cNvSpPr>
          <p:nvPr/>
        </p:nvSpPr>
        <p:spPr bwMode="auto">
          <a:xfrm>
            <a:off x="4510088" y="2863850"/>
            <a:ext cx="1687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es-MX" sz="1400"/>
              <a:t>15</a:t>
            </a:r>
            <a:r>
              <a:rPr lang="zh-CN" altLang="en-US" sz="1400"/>
              <a:t>个</a:t>
            </a:r>
            <a:r>
              <a:rPr lang="zh-CN" altLang="es-MX" sz="1400"/>
              <a:t>工作</a:t>
            </a:r>
            <a:r>
              <a:rPr lang="zh-CN" altLang="en-US" sz="1400"/>
              <a:t>日</a:t>
            </a:r>
            <a:r>
              <a:rPr lang="es-MX" altLang="es-MX" sz="1400"/>
              <a:t>*</a:t>
            </a:r>
          </a:p>
        </p:txBody>
      </p:sp>
      <p:sp>
        <p:nvSpPr>
          <p:cNvPr id="29709" name="CuadroTexto 16">
            <a:extLst>
              <a:ext uri="{FF2B5EF4-FFF2-40B4-BE49-F238E27FC236}">
                <a16:creationId xmlns:a16="http://schemas.microsoft.com/office/drawing/2014/main" id="{5EAE39EE-FD52-4335-92B8-12158AF1D3EC}"/>
              </a:ext>
            </a:extLst>
          </p:cNvPr>
          <p:cNvSpPr txBox="1">
            <a:spLocks noChangeArrowheads="1"/>
          </p:cNvSpPr>
          <p:nvPr/>
        </p:nvSpPr>
        <p:spPr bwMode="auto">
          <a:xfrm>
            <a:off x="3944938" y="2155825"/>
            <a:ext cx="992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3</a:t>
            </a:r>
            <a:r>
              <a:rPr lang="zh-CN" altLang="es-MX"/>
              <a:t>步</a:t>
            </a:r>
            <a:endParaRPr lang="es-MX" altLang="es-MX"/>
          </a:p>
        </p:txBody>
      </p:sp>
      <p:cxnSp>
        <p:nvCxnSpPr>
          <p:cNvPr id="19" name="Conector recto de flecha 18">
            <a:extLst>
              <a:ext uri="{FF2B5EF4-FFF2-40B4-BE49-F238E27FC236}">
                <a16:creationId xmlns:a16="http://schemas.microsoft.com/office/drawing/2014/main" id="{B5571EC6-193A-44A2-A782-393F99C389B0}"/>
              </a:ext>
            </a:extLst>
          </p:cNvPr>
          <p:cNvCxnSpPr/>
          <p:nvPr/>
        </p:nvCxnSpPr>
        <p:spPr>
          <a:xfrm flipH="1">
            <a:off x="4448175" y="2532063"/>
            <a:ext cx="0" cy="10810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711" name="CuadroTexto 21">
            <a:extLst>
              <a:ext uri="{FF2B5EF4-FFF2-40B4-BE49-F238E27FC236}">
                <a16:creationId xmlns:a16="http://schemas.microsoft.com/office/drawing/2014/main" id="{09F867A8-4DB5-4AF2-B874-1C9769AC18FE}"/>
              </a:ext>
            </a:extLst>
          </p:cNvPr>
          <p:cNvSpPr txBox="1">
            <a:spLocks noChangeArrowheads="1"/>
          </p:cNvSpPr>
          <p:nvPr/>
        </p:nvSpPr>
        <p:spPr bwMode="auto">
          <a:xfrm>
            <a:off x="3602038" y="3660775"/>
            <a:ext cx="168751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400"/>
              <a:t>当第</a:t>
            </a:r>
            <a:r>
              <a:rPr lang="en-US" altLang="zh-CN" sz="1400"/>
              <a:t>2</a:t>
            </a:r>
            <a:r>
              <a:rPr lang="zh-CN" altLang="es-MX" sz="1400"/>
              <a:t>步骤的申请已通过， 外籍员工需到墨西哥领事馆领取他们的临时工作签</a:t>
            </a:r>
            <a:endParaRPr lang="es-MX" altLang="es-MX" sz="1400"/>
          </a:p>
        </p:txBody>
      </p:sp>
      <p:sp>
        <p:nvSpPr>
          <p:cNvPr id="29712" name="CuadroTexto 22">
            <a:extLst>
              <a:ext uri="{FF2B5EF4-FFF2-40B4-BE49-F238E27FC236}">
                <a16:creationId xmlns:a16="http://schemas.microsoft.com/office/drawing/2014/main" id="{F7962E71-F36C-4CD7-BA6B-AC393C002920}"/>
              </a:ext>
            </a:extLst>
          </p:cNvPr>
          <p:cNvSpPr txBox="1">
            <a:spLocks noChangeArrowheads="1"/>
          </p:cNvSpPr>
          <p:nvPr/>
        </p:nvSpPr>
        <p:spPr bwMode="auto">
          <a:xfrm>
            <a:off x="2649538" y="2862263"/>
            <a:ext cx="1685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es-MX" sz="1400"/>
              <a:t>15</a:t>
            </a:r>
            <a:r>
              <a:rPr lang="zh-CN" altLang="en-US" sz="1400"/>
              <a:t>个</a:t>
            </a:r>
            <a:r>
              <a:rPr lang="zh-CN" altLang="es-MX" sz="1400"/>
              <a:t>工作</a:t>
            </a:r>
            <a:r>
              <a:rPr lang="zh-CN" altLang="en-US" sz="1400"/>
              <a:t>日</a:t>
            </a:r>
            <a:r>
              <a:rPr lang="es-MX" altLang="es-MX" sz="1400"/>
              <a:t>*</a:t>
            </a:r>
          </a:p>
        </p:txBody>
      </p:sp>
      <p:sp>
        <p:nvSpPr>
          <p:cNvPr id="29713" name="CuadroTexto 23">
            <a:extLst>
              <a:ext uri="{FF2B5EF4-FFF2-40B4-BE49-F238E27FC236}">
                <a16:creationId xmlns:a16="http://schemas.microsoft.com/office/drawing/2014/main" id="{0CE8CF99-8FCA-43EE-A41E-8E0AD2ABC0E6}"/>
              </a:ext>
            </a:extLst>
          </p:cNvPr>
          <p:cNvSpPr txBox="1">
            <a:spLocks noChangeArrowheads="1"/>
          </p:cNvSpPr>
          <p:nvPr/>
        </p:nvSpPr>
        <p:spPr bwMode="auto">
          <a:xfrm>
            <a:off x="5673725" y="21621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4</a:t>
            </a:r>
            <a:r>
              <a:rPr lang="zh-CN" altLang="es-MX"/>
              <a:t>步</a:t>
            </a:r>
            <a:endParaRPr lang="es-MX" altLang="es-MX"/>
          </a:p>
        </p:txBody>
      </p:sp>
      <p:cxnSp>
        <p:nvCxnSpPr>
          <p:cNvPr id="25" name="Conector recto de flecha 24">
            <a:extLst>
              <a:ext uri="{FF2B5EF4-FFF2-40B4-BE49-F238E27FC236}">
                <a16:creationId xmlns:a16="http://schemas.microsoft.com/office/drawing/2014/main" id="{7E037E3F-AC74-4C58-B8DC-7EDD147F2CF7}"/>
              </a:ext>
            </a:extLst>
          </p:cNvPr>
          <p:cNvCxnSpPr/>
          <p:nvPr/>
        </p:nvCxnSpPr>
        <p:spPr>
          <a:xfrm flipH="1">
            <a:off x="6259513" y="2530475"/>
            <a:ext cx="0" cy="10810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715" name="CuadroTexto 25">
            <a:extLst>
              <a:ext uri="{FF2B5EF4-FFF2-40B4-BE49-F238E27FC236}">
                <a16:creationId xmlns:a16="http://schemas.microsoft.com/office/drawing/2014/main" id="{BF1B366F-D0F7-49D5-B941-E5DB16C5E2CE}"/>
              </a:ext>
            </a:extLst>
          </p:cNvPr>
          <p:cNvSpPr txBox="1">
            <a:spLocks noChangeArrowheads="1"/>
          </p:cNvSpPr>
          <p:nvPr/>
        </p:nvSpPr>
        <p:spPr bwMode="auto">
          <a:xfrm>
            <a:off x="5441950" y="3694113"/>
            <a:ext cx="18859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400"/>
              <a:t>当外籍员工用临时工作签进入墨西哥后， 此签证将可换成正式的工作签证 （有效期一年）</a:t>
            </a:r>
            <a:endParaRPr lang="es-MX" altLang="es-MX" sz="1400"/>
          </a:p>
        </p:txBody>
      </p:sp>
      <p:sp>
        <p:nvSpPr>
          <p:cNvPr id="29716" name="CuadroTexto 26">
            <a:extLst>
              <a:ext uri="{FF2B5EF4-FFF2-40B4-BE49-F238E27FC236}">
                <a16:creationId xmlns:a16="http://schemas.microsoft.com/office/drawing/2014/main" id="{5227E4B7-CC1A-4E19-B8ED-094D1EFA15D6}"/>
              </a:ext>
            </a:extLst>
          </p:cNvPr>
          <p:cNvSpPr txBox="1">
            <a:spLocks noChangeArrowheads="1"/>
          </p:cNvSpPr>
          <p:nvPr/>
        </p:nvSpPr>
        <p:spPr bwMode="auto">
          <a:xfrm>
            <a:off x="6284913" y="2878138"/>
            <a:ext cx="1687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zh-CN" sz="1400"/>
              <a:t>10</a:t>
            </a:r>
            <a:r>
              <a:rPr lang="zh-CN" altLang="en-US" sz="1400"/>
              <a:t>个</a:t>
            </a:r>
            <a:r>
              <a:rPr lang="zh-CN" altLang="es-MX" sz="1400"/>
              <a:t>工作</a:t>
            </a:r>
            <a:r>
              <a:rPr lang="zh-CN" altLang="en-US" sz="1400"/>
              <a:t>日</a:t>
            </a:r>
            <a:r>
              <a:rPr lang="es-MX" altLang="es-MX" sz="1400"/>
              <a:t>*</a:t>
            </a:r>
          </a:p>
        </p:txBody>
      </p:sp>
      <p:sp>
        <p:nvSpPr>
          <p:cNvPr id="29717" name="CuadroTexto 27">
            <a:extLst>
              <a:ext uri="{FF2B5EF4-FFF2-40B4-BE49-F238E27FC236}">
                <a16:creationId xmlns:a16="http://schemas.microsoft.com/office/drawing/2014/main" id="{A04DCB45-BFE4-4CAE-92A0-2E21CC748376}"/>
              </a:ext>
            </a:extLst>
          </p:cNvPr>
          <p:cNvSpPr txBox="1">
            <a:spLocks noChangeArrowheads="1"/>
          </p:cNvSpPr>
          <p:nvPr/>
        </p:nvSpPr>
        <p:spPr bwMode="auto">
          <a:xfrm>
            <a:off x="7431088" y="2133600"/>
            <a:ext cx="992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5</a:t>
            </a:r>
            <a:r>
              <a:rPr lang="zh-CN" altLang="es-MX"/>
              <a:t>步</a:t>
            </a:r>
            <a:endParaRPr lang="es-MX" altLang="es-MX"/>
          </a:p>
        </p:txBody>
      </p:sp>
      <p:cxnSp>
        <p:nvCxnSpPr>
          <p:cNvPr id="29" name="Conector recto de flecha 28">
            <a:extLst>
              <a:ext uri="{FF2B5EF4-FFF2-40B4-BE49-F238E27FC236}">
                <a16:creationId xmlns:a16="http://schemas.microsoft.com/office/drawing/2014/main" id="{DF8D3794-8B86-4C40-B72B-A20C57D7641C}"/>
              </a:ext>
            </a:extLst>
          </p:cNvPr>
          <p:cNvCxnSpPr/>
          <p:nvPr/>
        </p:nvCxnSpPr>
        <p:spPr>
          <a:xfrm flipH="1">
            <a:off x="8054975" y="2532063"/>
            <a:ext cx="0" cy="10810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719" name="CuadroTexto 29">
            <a:extLst>
              <a:ext uri="{FF2B5EF4-FFF2-40B4-BE49-F238E27FC236}">
                <a16:creationId xmlns:a16="http://schemas.microsoft.com/office/drawing/2014/main" id="{09C9B210-2A27-4DCF-9E59-30DBDB6919FA}"/>
              </a:ext>
            </a:extLst>
          </p:cNvPr>
          <p:cNvSpPr txBox="1">
            <a:spLocks noChangeArrowheads="1"/>
          </p:cNvSpPr>
          <p:nvPr/>
        </p:nvSpPr>
        <p:spPr bwMode="auto">
          <a:xfrm>
            <a:off x="7226300" y="3635375"/>
            <a:ext cx="16875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400"/>
              <a:t>外籍员工在当地移民局办事处拿到他的工作签证</a:t>
            </a:r>
            <a:endParaRPr lang="es-MX" altLang="zh-CN" sz="1400"/>
          </a:p>
          <a:p>
            <a:pPr algn="ctr"/>
            <a:r>
              <a:rPr lang="zh-CN" altLang="es-MX" sz="1400"/>
              <a:t>（有效期一年）</a:t>
            </a:r>
            <a:endParaRPr lang="es-MX" altLang="es-MX" sz="1400"/>
          </a:p>
        </p:txBody>
      </p:sp>
      <p:sp>
        <p:nvSpPr>
          <p:cNvPr id="29720" name="CuadroTexto 31">
            <a:extLst>
              <a:ext uri="{FF2B5EF4-FFF2-40B4-BE49-F238E27FC236}">
                <a16:creationId xmlns:a16="http://schemas.microsoft.com/office/drawing/2014/main" id="{9122B34C-8A09-47B2-AD6B-5D74C2F0246F}"/>
              </a:ext>
            </a:extLst>
          </p:cNvPr>
          <p:cNvSpPr txBox="1">
            <a:spLocks noChangeArrowheads="1"/>
          </p:cNvSpPr>
          <p:nvPr/>
        </p:nvSpPr>
        <p:spPr bwMode="auto">
          <a:xfrm>
            <a:off x="280988" y="6069013"/>
            <a:ext cx="69564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s-MX" altLang="es-MX" sz="1200" i="1"/>
              <a:t>*</a:t>
            </a:r>
            <a:r>
              <a:rPr lang="zh-CN" altLang="es-MX" sz="1200" i="1"/>
              <a:t>预计时间</a:t>
            </a:r>
            <a:r>
              <a:rPr lang="es-MX" altLang="es-MX" sz="1200" i="1"/>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DC4D05-6EE3-48FE-92ED-C45DD8820689}"/>
              </a:ext>
            </a:extLst>
          </p:cNvPr>
          <p:cNvSpPr>
            <a:spLocks noGrp="1"/>
          </p:cNvSpPr>
          <p:nvPr>
            <p:ph type="title"/>
          </p:nvPr>
        </p:nvSpPr>
        <p:spPr>
          <a:xfrm>
            <a:off x="0" y="473075"/>
            <a:ext cx="8913813" cy="931863"/>
          </a:xfrm>
        </p:spPr>
        <p:txBody>
          <a:bodyPr>
            <a:noAutofit/>
          </a:bodyPr>
          <a:lstStyle/>
          <a:p>
            <a:pPr>
              <a:defRPr/>
            </a:pPr>
            <a:r>
              <a:rPr lang="zh-CN" altLang="es-MX" sz="1800" b="1" dirty="0"/>
              <a:t>签证</a:t>
            </a:r>
            <a:r>
              <a:rPr lang="es-MX" altLang="zh-CN" sz="1800" b="1" dirty="0"/>
              <a:t>.- </a:t>
            </a:r>
            <a:r>
              <a:rPr lang="zh-CN" altLang="en-US" sz="1800" b="1" dirty="0"/>
              <a:t>外籍</a:t>
            </a:r>
            <a:r>
              <a:rPr lang="zh-CN" altLang="es-MX" sz="1800" b="1" dirty="0"/>
              <a:t>员工工资在他的原国家领取所需</a:t>
            </a:r>
            <a:r>
              <a:rPr lang="zh-CN" altLang="en-US" sz="1800" b="1" dirty="0"/>
              <a:t>流</a:t>
            </a:r>
            <a:r>
              <a:rPr lang="zh-CN" altLang="es-MX" sz="1800" b="1" dirty="0"/>
              <a:t>程</a:t>
            </a:r>
            <a:r>
              <a:rPr lang="es-MX" sz="2400" dirty="0"/>
              <a:t>			</a:t>
            </a:r>
            <a:endParaRPr lang="es-ES" sz="2400" dirty="0">
              <a:solidFill>
                <a:schemeClr val="bg1">
                  <a:lumMod val="65000"/>
                </a:schemeClr>
              </a:solidFill>
            </a:endParaRPr>
          </a:p>
        </p:txBody>
      </p:sp>
      <p:pic>
        <p:nvPicPr>
          <p:cNvPr id="31747" name="Picture 2">
            <a:extLst>
              <a:ext uri="{FF2B5EF4-FFF2-40B4-BE49-F238E27FC236}">
                <a16:creationId xmlns:a16="http://schemas.microsoft.com/office/drawing/2014/main" id="{DB795B09-B0B1-40E7-8008-836235649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4350" y="6119813"/>
            <a:ext cx="7223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ector recto de flecha 6">
            <a:extLst>
              <a:ext uri="{FF2B5EF4-FFF2-40B4-BE49-F238E27FC236}">
                <a16:creationId xmlns:a16="http://schemas.microsoft.com/office/drawing/2014/main" id="{AC1AFA57-94BE-4D50-9C89-849B44D56354}"/>
              </a:ext>
            </a:extLst>
          </p:cNvPr>
          <p:cNvCxnSpPr/>
          <p:nvPr/>
        </p:nvCxnSpPr>
        <p:spPr>
          <a:xfrm flipV="1">
            <a:off x="90488" y="2743200"/>
            <a:ext cx="8950325" cy="381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749" name="CuadroTexto 7">
            <a:extLst>
              <a:ext uri="{FF2B5EF4-FFF2-40B4-BE49-F238E27FC236}">
                <a16:creationId xmlns:a16="http://schemas.microsoft.com/office/drawing/2014/main" id="{92005702-0F03-4DE8-8EE7-F268C62BA16C}"/>
              </a:ext>
            </a:extLst>
          </p:cNvPr>
          <p:cNvSpPr txBox="1">
            <a:spLocks noChangeArrowheads="1"/>
          </p:cNvSpPr>
          <p:nvPr/>
        </p:nvSpPr>
        <p:spPr bwMode="auto">
          <a:xfrm>
            <a:off x="517525" y="2103438"/>
            <a:ext cx="99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1</a:t>
            </a:r>
            <a:r>
              <a:rPr lang="zh-CN" altLang="es-MX"/>
              <a:t>步</a:t>
            </a:r>
            <a:endParaRPr lang="es-MX" altLang="es-MX"/>
          </a:p>
        </p:txBody>
      </p:sp>
      <p:sp>
        <p:nvSpPr>
          <p:cNvPr id="31750" name="CuadroTexto 8">
            <a:extLst>
              <a:ext uri="{FF2B5EF4-FFF2-40B4-BE49-F238E27FC236}">
                <a16:creationId xmlns:a16="http://schemas.microsoft.com/office/drawing/2014/main" id="{3D806A95-5412-4E94-8D90-7916C57E15B2}"/>
              </a:ext>
            </a:extLst>
          </p:cNvPr>
          <p:cNvSpPr txBox="1">
            <a:spLocks noChangeArrowheads="1"/>
          </p:cNvSpPr>
          <p:nvPr/>
        </p:nvSpPr>
        <p:spPr bwMode="auto">
          <a:xfrm>
            <a:off x="292100" y="3714750"/>
            <a:ext cx="16859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600"/>
              <a:t>外籍员工需向大使馆或者领事馆申请一个临时工作签证</a:t>
            </a:r>
            <a:endParaRPr lang="es-MX" altLang="es-MX" sz="1600"/>
          </a:p>
        </p:txBody>
      </p:sp>
      <p:sp>
        <p:nvSpPr>
          <p:cNvPr id="31751" name="CuadroTexto 9">
            <a:extLst>
              <a:ext uri="{FF2B5EF4-FFF2-40B4-BE49-F238E27FC236}">
                <a16:creationId xmlns:a16="http://schemas.microsoft.com/office/drawing/2014/main" id="{9C5A787C-BF39-44E1-894B-2A1204D65D82}"/>
              </a:ext>
            </a:extLst>
          </p:cNvPr>
          <p:cNvSpPr txBox="1">
            <a:spLocks noChangeArrowheads="1"/>
          </p:cNvSpPr>
          <p:nvPr/>
        </p:nvSpPr>
        <p:spPr bwMode="auto">
          <a:xfrm>
            <a:off x="3798888" y="2063750"/>
            <a:ext cx="992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2</a:t>
            </a:r>
            <a:r>
              <a:rPr lang="zh-CN" altLang="es-MX"/>
              <a:t>步</a:t>
            </a:r>
            <a:endParaRPr lang="es-MX" altLang="es-MX"/>
          </a:p>
        </p:txBody>
      </p:sp>
      <p:cxnSp>
        <p:nvCxnSpPr>
          <p:cNvPr id="13" name="Conector recto de flecha 12">
            <a:extLst>
              <a:ext uri="{FF2B5EF4-FFF2-40B4-BE49-F238E27FC236}">
                <a16:creationId xmlns:a16="http://schemas.microsoft.com/office/drawing/2014/main" id="{C659268C-FCA9-4460-A0CF-846286BA9977}"/>
              </a:ext>
            </a:extLst>
          </p:cNvPr>
          <p:cNvCxnSpPr/>
          <p:nvPr/>
        </p:nvCxnSpPr>
        <p:spPr>
          <a:xfrm flipH="1">
            <a:off x="1012825" y="2560638"/>
            <a:ext cx="0" cy="10810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Conector recto de flecha 13">
            <a:extLst>
              <a:ext uri="{FF2B5EF4-FFF2-40B4-BE49-F238E27FC236}">
                <a16:creationId xmlns:a16="http://schemas.microsoft.com/office/drawing/2014/main" id="{D795CCED-8AAA-454D-9255-92B64E4B5E75}"/>
              </a:ext>
            </a:extLst>
          </p:cNvPr>
          <p:cNvCxnSpPr/>
          <p:nvPr/>
        </p:nvCxnSpPr>
        <p:spPr>
          <a:xfrm flipH="1">
            <a:off x="4294188" y="2524125"/>
            <a:ext cx="0" cy="1082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754" name="CuadroTexto 14">
            <a:extLst>
              <a:ext uri="{FF2B5EF4-FFF2-40B4-BE49-F238E27FC236}">
                <a16:creationId xmlns:a16="http://schemas.microsoft.com/office/drawing/2014/main" id="{20766920-A588-4783-8FC3-8C621CEB72EC}"/>
              </a:ext>
            </a:extLst>
          </p:cNvPr>
          <p:cNvSpPr txBox="1">
            <a:spLocks noChangeArrowheads="1"/>
          </p:cNvSpPr>
          <p:nvPr/>
        </p:nvSpPr>
        <p:spPr bwMode="auto">
          <a:xfrm>
            <a:off x="3451225" y="3643313"/>
            <a:ext cx="16875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600"/>
              <a:t>外籍员工须到移民局办理临时签证变更手续</a:t>
            </a:r>
            <a:endParaRPr lang="es-MX" altLang="es-MX" sz="1600"/>
          </a:p>
        </p:txBody>
      </p:sp>
      <p:sp>
        <p:nvSpPr>
          <p:cNvPr id="31755" name="CuadroTexto 22">
            <a:extLst>
              <a:ext uri="{FF2B5EF4-FFF2-40B4-BE49-F238E27FC236}">
                <a16:creationId xmlns:a16="http://schemas.microsoft.com/office/drawing/2014/main" id="{CDDF495C-A03C-4F84-AEBE-A49A4C9FF255}"/>
              </a:ext>
            </a:extLst>
          </p:cNvPr>
          <p:cNvSpPr txBox="1">
            <a:spLocks noChangeArrowheads="1"/>
          </p:cNvSpPr>
          <p:nvPr/>
        </p:nvSpPr>
        <p:spPr bwMode="auto">
          <a:xfrm>
            <a:off x="1135063" y="2878138"/>
            <a:ext cx="1687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zh-CN" sz="1400"/>
              <a:t>10</a:t>
            </a:r>
            <a:r>
              <a:rPr lang="zh-CN" altLang="en-US" sz="1400"/>
              <a:t>个</a:t>
            </a:r>
            <a:r>
              <a:rPr lang="zh-CN" altLang="es-MX" sz="1400"/>
              <a:t>工作</a:t>
            </a:r>
            <a:r>
              <a:rPr lang="zh-CN" altLang="en-US" sz="1400"/>
              <a:t>日</a:t>
            </a:r>
            <a:endParaRPr lang="es-MX" altLang="es-MX" sz="1400"/>
          </a:p>
        </p:txBody>
      </p:sp>
      <p:sp>
        <p:nvSpPr>
          <p:cNvPr id="31756" name="CuadroTexto 27">
            <a:extLst>
              <a:ext uri="{FF2B5EF4-FFF2-40B4-BE49-F238E27FC236}">
                <a16:creationId xmlns:a16="http://schemas.microsoft.com/office/drawing/2014/main" id="{2E683A95-2E40-42A7-9D77-4AF1D19864E5}"/>
              </a:ext>
            </a:extLst>
          </p:cNvPr>
          <p:cNvSpPr txBox="1">
            <a:spLocks noChangeArrowheads="1"/>
          </p:cNvSpPr>
          <p:nvPr/>
        </p:nvSpPr>
        <p:spPr bwMode="auto">
          <a:xfrm>
            <a:off x="7110413" y="2087563"/>
            <a:ext cx="992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zh-CN" altLang="es-MX"/>
              <a:t>第</a:t>
            </a:r>
            <a:r>
              <a:rPr lang="en-US" altLang="zh-CN"/>
              <a:t>3</a:t>
            </a:r>
            <a:r>
              <a:rPr lang="zh-CN" altLang="es-MX"/>
              <a:t>步</a:t>
            </a:r>
            <a:endParaRPr lang="es-MX" altLang="es-MX"/>
          </a:p>
        </p:txBody>
      </p:sp>
      <p:cxnSp>
        <p:nvCxnSpPr>
          <p:cNvPr id="29" name="Conector recto de flecha 28">
            <a:extLst>
              <a:ext uri="{FF2B5EF4-FFF2-40B4-BE49-F238E27FC236}">
                <a16:creationId xmlns:a16="http://schemas.microsoft.com/office/drawing/2014/main" id="{545C8C33-C930-4F06-A42D-B152D65AF1BF}"/>
              </a:ext>
            </a:extLst>
          </p:cNvPr>
          <p:cNvCxnSpPr/>
          <p:nvPr/>
        </p:nvCxnSpPr>
        <p:spPr>
          <a:xfrm flipH="1">
            <a:off x="7605713" y="2484438"/>
            <a:ext cx="0" cy="10810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758" name="CuadroTexto 29">
            <a:extLst>
              <a:ext uri="{FF2B5EF4-FFF2-40B4-BE49-F238E27FC236}">
                <a16:creationId xmlns:a16="http://schemas.microsoft.com/office/drawing/2014/main" id="{1EB5F14E-0E65-422E-804A-0F6B9A6E8D5E}"/>
              </a:ext>
            </a:extLst>
          </p:cNvPr>
          <p:cNvSpPr txBox="1">
            <a:spLocks noChangeArrowheads="1"/>
          </p:cNvSpPr>
          <p:nvPr/>
        </p:nvSpPr>
        <p:spPr bwMode="auto">
          <a:xfrm>
            <a:off x="6762750" y="3711575"/>
            <a:ext cx="16875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zh-CN" altLang="es-MX" sz="1600"/>
              <a:t>外籍员工</a:t>
            </a:r>
            <a:r>
              <a:rPr lang="zh-CN" altLang="en-US" sz="1600"/>
              <a:t>获得</a:t>
            </a:r>
            <a:r>
              <a:rPr lang="zh-CN" altLang="es-MX" sz="1600"/>
              <a:t>有效工作签证（有效期一年）</a:t>
            </a:r>
            <a:endParaRPr lang="es-MX" altLang="es-MX" sz="1600"/>
          </a:p>
        </p:txBody>
      </p:sp>
      <p:sp>
        <p:nvSpPr>
          <p:cNvPr id="31759" name="CuadroTexto 30">
            <a:extLst>
              <a:ext uri="{FF2B5EF4-FFF2-40B4-BE49-F238E27FC236}">
                <a16:creationId xmlns:a16="http://schemas.microsoft.com/office/drawing/2014/main" id="{68559B90-7F26-43A8-9572-1DC850E56E2A}"/>
              </a:ext>
            </a:extLst>
          </p:cNvPr>
          <p:cNvSpPr txBox="1">
            <a:spLocks noChangeArrowheads="1"/>
          </p:cNvSpPr>
          <p:nvPr/>
        </p:nvSpPr>
        <p:spPr bwMode="auto">
          <a:xfrm>
            <a:off x="4910138" y="2916238"/>
            <a:ext cx="1685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s-MX" altLang="zh-CN" sz="1400"/>
              <a:t>10</a:t>
            </a:r>
            <a:r>
              <a:rPr lang="zh-CN" altLang="en-US" sz="1400"/>
              <a:t>个</a:t>
            </a:r>
            <a:r>
              <a:rPr lang="zh-CN" altLang="es-MX" sz="1400"/>
              <a:t>工作</a:t>
            </a:r>
            <a:r>
              <a:rPr lang="zh-CN" altLang="en-US" sz="1400"/>
              <a:t>日</a:t>
            </a:r>
            <a:endParaRPr lang="es-MX" altLang="es-MX" sz="1400"/>
          </a:p>
        </p:txBody>
      </p:sp>
      <p:sp>
        <p:nvSpPr>
          <p:cNvPr id="31760" name="CuadroTexto 15">
            <a:extLst>
              <a:ext uri="{FF2B5EF4-FFF2-40B4-BE49-F238E27FC236}">
                <a16:creationId xmlns:a16="http://schemas.microsoft.com/office/drawing/2014/main" id="{F144AFD7-8165-47F0-BB3D-21D3B69ADFB1}"/>
              </a:ext>
            </a:extLst>
          </p:cNvPr>
          <p:cNvSpPr txBox="1">
            <a:spLocks noChangeArrowheads="1"/>
          </p:cNvSpPr>
          <p:nvPr/>
        </p:nvSpPr>
        <p:spPr bwMode="auto">
          <a:xfrm>
            <a:off x="280988" y="6069013"/>
            <a:ext cx="69564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s-MX" altLang="es-MX" sz="1200" i="1"/>
              <a:t>*</a:t>
            </a:r>
            <a:r>
              <a:rPr lang="zh-CN" altLang="es-MX" sz="1200" i="1"/>
              <a:t>预计时间</a:t>
            </a:r>
            <a:endParaRPr lang="es-MX" altLang="es-MX" sz="1200"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611188" y="-7669"/>
            <a:ext cx="8101012" cy="6289675"/>
          </a:xfrm>
          <a:prstGeom prst="rect">
            <a:avLst/>
          </a:prstGeom>
        </p:spPr>
        <p:txBody>
          <a:bodyPr>
            <a:normAutofit/>
          </a:bodyPr>
          <a:lstStyle/>
          <a:p>
            <a:pPr marL="274320" indent="-274320" algn="ctr" defTabSz="914400" eaLnBrk="1" fontAlgn="auto" hangingPunct="1">
              <a:lnSpc>
                <a:spcPct val="80000"/>
              </a:lnSpc>
              <a:spcBef>
                <a:spcPts val="600"/>
              </a:spcBef>
              <a:spcAft>
                <a:spcPts val="0"/>
              </a:spcAft>
              <a:buClr>
                <a:schemeClr val="accent3"/>
              </a:buClr>
              <a:buSzPct val="70000"/>
              <a:defRPr/>
            </a:pPr>
            <a:endParaRPr lang="en-US" sz="6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endParaRPr lang="en-US" sz="6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r>
              <a:rPr lang="en-US" sz="600" b="1" dirty="0">
                <a:latin typeface="+mn-lt"/>
                <a:cs typeface="+mn-cs"/>
              </a:rPr>
              <a:t>     </a:t>
            </a:r>
          </a:p>
          <a:p>
            <a:pPr marL="274320" indent="-274320" algn="ctr" defTabSz="914400" eaLnBrk="1" fontAlgn="auto" hangingPunct="1">
              <a:lnSpc>
                <a:spcPct val="80000"/>
              </a:lnSpc>
              <a:spcBef>
                <a:spcPts val="600"/>
              </a:spcBef>
              <a:spcAft>
                <a:spcPts val="0"/>
              </a:spcAft>
              <a:buClr>
                <a:schemeClr val="accent3"/>
              </a:buClr>
              <a:buSzPct val="70000"/>
              <a:defRPr/>
            </a:pPr>
            <a:endParaRPr lang="en-US" sz="3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endParaRPr lang="en-US" sz="3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r>
              <a:rPr lang="en-US" sz="2400" b="1" dirty="0">
                <a:latin typeface="+mn-lt"/>
                <a:cs typeface="+mn-cs"/>
              </a:rPr>
              <a:t>   </a:t>
            </a:r>
          </a:p>
          <a:p>
            <a:pPr marL="274320" indent="-274320" algn="ctr" defTabSz="914400" eaLnBrk="1" fontAlgn="auto" hangingPunct="1">
              <a:lnSpc>
                <a:spcPct val="80000"/>
              </a:lnSpc>
              <a:spcBef>
                <a:spcPts val="600"/>
              </a:spcBef>
              <a:spcAft>
                <a:spcPts val="0"/>
              </a:spcAft>
              <a:buClr>
                <a:schemeClr val="accent3"/>
              </a:buClr>
              <a:buSzPct val="70000"/>
              <a:defRPr/>
            </a:pPr>
            <a:endParaRPr lang="en-US" sz="24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endParaRPr lang="en-US" sz="24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r>
              <a:rPr lang="en-US" sz="6400" b="1" dirty="0">
                <a:latin typeface="+mn-lt"/>
                <a:cs typeface="+mn-cs"/>
              </a:rPr>
              <a:t> </a:t>
            </a:r>
            <a:endParaRPr lang="en-US" sz="2400"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br>
              <a:rPr lang="en-US" sz="2400" dirty="0">
                <a:latin typeface="+mn-lt"/>
                <a:cs typeface="+mn-cs"/>
              </a:rPr>
            </a:br>
            <a:endParaRPr lang="en-US" sz="2400"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endParaRPr lang="en-US" sz="2400" b="1" dirty="0">
              <a:latin typeface="+mn-lt"/>
              <a:cs typeface="+mn-cs"/>
            </a:endParaRPr>
          </a:p>
          <a:p>
            <a:pPr marL="274320" indent="-274320" algn="ctr" defTabSz="914400" eaLnBrk="1" fontAlgn="auto" hangingPunct="1">
              <a:lnSpc>
                <a:spcPct val="80000"/>
              </a:lnSpc>
              <a:spcBef>
                <a:spcPts val="600"/>
              </a:spcBef>
              <a:spcAft>
                <a:spcPts val="0"/>
              </a:spcAft>
              <a:buClr>
                <a:schemeClr val="accent3"/>
              </a:buClr>
              <a:buSzPct val="70000"/>
              <a:defRPr/>
            </a:pPr>
            <a:r>
              <a:rPr lang="en-US" sz="2400" b="1" dirty="0">
                <a:latin typeface="+mn-lt"/>
                <a:cs typeface="+mn-cs"/>
              </a:rPr>
              <a:t>        </a:t>
            </a:r>
            <a:endParaRPr lang="es-MX" sz="2400" dirty="0">
              <a:latin typeface="+mn-lt"/>
              <a:cs typeface="+mn-cs"/>
            </a:endParaRPr>
          </a:p>
        </p:txBody>
      </p:sp>
      <p:pic>
        <p:nvPicPr>
          <p:cNvPr id="34819" name="Picture 5"/>
          <p:cNvPicPr>
            <a:picLocks noChangeAspect="1" noChangeArrowheads="1"/>
          </p:cNvPicPr>
          <p:nvPr/>
        </p:nvPicPr>
        <p:blipFill>
          <a:blip r:embed="rId2"/>
          <a:srcRect/>
          <a:stretch>
            <a:fillRect/>
          </a:stretch>
        </p:blipFill>
        <p:spPr bwMode="auto">
          <a:xfrm>
            <a:off x="2016126" y="302029"/>
            <a:ext cx="1763712" cy="1631950"/>
          </a:xfrm>
          <a:prstGeom prst="rect">
            <a:avLst/>
          </a:prstGeom>
          <a:noFill/>
          <a:ln w="9525">
            <a:noFill/>
            <a:miter lim="800000"/>
            <a:headEnd/>
            <a:tailEnd/>
          </a:ln>
        </p:spPr>
      </p:pic>
      <p:sp>
        <p:nvSpPr>
          <p:cNvPr id="34820" name="Marcador de número de diapositiva 1"/>
          <p:cNvSpPr>
            <a:spLocks noGrp="1"/>
          </p:cNvSpPr>
          <p:nvPr>
            <p:ph type="sldNum" sz="quarter" idx="12"/>
          </p:nvPr>
        </p:nvSpPr>
        <p:spPr bwMode="auto">
          <a:xfrm>
            <a:off x="0" y="6484938"/>
            <a:ext cx="457200" cy="365125"/>
          </a:xfrm>
          <a:noFill/>
          <a:ln>
            <a:miter lim="800000"/>
            <a:headEnd/>
            <a:tailEnd/>
          </a:ln>
        </p:spPr>
        <p:txBody>
          <a:bodyPr/>
          <a:lstStyle/>
          <a:p>
            <a:fld id="{406AF2E1-7DD4-4652-88F7-C801A92242B9}" type="slidenum">
              <a:rPr lang="en-US" altLang="es-MX"/>
              <a:pPr/>
              <a:t>9</a:t>
            </a:fld>
            <a:endParaRPr lang="en-US" altLang="es-MX" dirty="0"/>
          </a:p>
        </p:txBody>
      </p:sp>
      <p:pic>
        <p:nvPicPr>
          <p:cNvPr id="1026" name="Picture 2" descr="Miller, Canfield, Paddock and Stone, P.L.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5644" y="464511"/>
            <a:ext cx="2247900" cy="819151"/>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431801" y="776381"/>
            <a:ext cx="1763712" cy="369332"/>
          </a:xfrm>
          <a:prstGeom prst="rect">
            <a:avLst/>
          </a:prstGeom>
          <a:noFill/>
        </p:spPr>
        <p:txBody>
          <a:bodyPr wrap="square" rtlCol="0">
            <a:spAutoFit/>
          </a:bodyPr>
          <a:lstStyle/>
          <a:p>
            <a:r>
              <a:rPr lang="es-MX" dirty="0" err="1"/>
              <a:t>Presented</a:t>
            </a:r>
            <a:r>
              <a:rPr lang="es-MX" dirty="0"/>
              <a:t> </a:t>
            </a:r>
            <a:r>
              <a:rPr lang="es-MX" dirty="0" err="1"/>
              <a:t>by</a:t>
            </a:r>
            <a:r>
              <a:rPr lang="es-MX" dirty="0"/>
              <a:t>:</a:t>
            </a:r>
          </a:p>
        </p:txBody>
      </p:sp>
      <p:sp>
        <p:nvSpPr>
          <p:cNvPr id="7" name="CuadroTexto 6"/>
          <p:cNvSpPr txBox="1"/>
          <p:nvPr/>
        </p:nvSpPr>
        <p:spPr>
          <a:xfrm>
            <a:off x="3594173" y="762527"/>
            <a:ext cx="2191471" cy="369332"/>
          </a:xfrm>
          <a:prstGeom prst="rect">
            <a:avLst/>
          </a:prstGeom>
          <a:noFill/>
        </p:spPr>
        <p:txBody>
          <a:bodyPr wrap="square" rtlCol="0">
            <a:spAutoFit/>
          </a:bodyPr>
          <a:lstStyle/>
          <a:p>
            <a:r>
              <a:rPr lang="es-MX" dirty="0"/>
              <a:t>in </a:t>
            </a:r>
            <a:r>
              <a:rPr lang="es-MX" dirty="0" err="1"/>
              <a:t>association</a:t>
            </a:r>
            <a:r>
              <a:rPr lang="es-MX" dirty="0"/>
              <a:t> </a:t>
            </a:r>
            <a:r>
              <a:rPr lang="es-MX" dirty="0" err="1"/>
              <a:t>with</a:t>
            </a:r>
            <a:endParaRPr lang="es-MX" dirty="0"/>
          </a:p>
        </p:txBody>
      </p:sp>
      <p:sp>
        <p:nvSpPr>
          <p:cNvPr id="8" name="CuadroTexto 7"/>
          <p:cNvSpPr txBox="1"/>
          <p:nvPr/>
        </p:nvSpPr>
        <p:spPr>
          <a:xfrm>
            <a:off x="2495582" y="2441709"/>
            <a:ext cx="4038310" cy="3323987"/>
          </a:xfrm>
          <a:prstGeom prst="rect">
            <a:avLst/>
          </a:prstGeom>
          <a:noFill/>
        </p:spPr>
        <p:txBody>
          <a:bodyPr wrap="square" rtlCol="0">
            <a:spAutoFit/>
          </a:bodyPr>
          <a:lstStyle/>
          <a:p>
            <a:pPr algn="ctr"/>
            <a:r>
              <a:rPr lang="es-MX" sz="1400" b="1" dirty="0"/>
              <a:t>Miguel Ángel Valdés Faz (</a:t>
            </a:r>
            <a:r>
              <a:rPr lang="es-MX" sz="1400" u="sng" dirty="0">
                <a:hlinkClick r:id="rId4"/>
              </a:rPr>
              <a:t>mvaldes@avmlaw.mx</a:t>
            </a:r>
            <a:r>
              <a:rPr lang="es-MX" sz="1400" b="1" dirty="0"/>
              <a:t>)</a:t>
            </a:r>
          </a:p>
          <a:p>
            <a:pPr algn="ctr"/>
            <a:r>
              <a:rPr lang="es-MX" sz="1400" b="1" dirty="0"/>
              <a:t>                     </a:t>
            </a:r>
            <a:endParaRPr lang="es-MX" sz="1400" dirty="0"/>
          </a:p>
          <a:p>
            <a:pPr algn="ctr"/>
            <a:r>
              <a:rPr lang="es-MX" sz="1400" b="1" i="1" dirty="0" err="1"/>
              <a:t>AVM’s</a:t>
            </a:r>
            <a:r>
              <a:rPr lang="es-MX" sz="1400" b="1" i="1" dirty="0"/>
              <a:t> Monterrey Office</a:t>
            </a:r>
          </a:p>
          <a:p>
            <a:pPr algn="ctr"/>
            <a:r>
              <a:rPr lang="es-MX" sz="1400" i="1" dirty="0"/>
              <a:t>Torre INVEX </a:t>
            </a:r>
          </a:p>
          <a:p>
            <a:pPr algn="ctr"/>
            <a:r>
              <a:rPr lang="es-MX" sz="1400" i="1" dirty="0"/>
              <a:t>Av. Ricardo Margain </a:t>
            </a:r>
            <a:r>
              <a:rPr lang="es-MX" sz="1400" i="1"/>
              <a:t>Zozaya 315 CP </a:t>
            </a:r>
            <a:r>
              <a:rPr lang="es-MX" sz="1400" i="1" dirty="0"/>
              <a:t>66267</a:t>
            </a:r>
          </a:p>
          <a:p>
            <a:pPr algn="ctr"/>
            <a:r>
              <a:rPr lang="es-MX" sz="1400" i="1" dirty="0"/>
              <a:t>Col. Santa Engracia</a:t>
            </a:r>
          </a:p>
          <a:p>
            <a:pPr algn="ctr"/>
            <a:r>
              <a:rPr lang="es-MX" sz="1400" i="1" dirty="0"/>
              <a:t>3rd </a:t>
            </a:r>
            <a:r>
              <a:rPr lang="es-MX" sz="1400" i="1" dirty="0" err="1"/>
              <a:t>Floor</a:t>
            </a:r>
            <a:r>
              <a:rPr lang="es-MX" sz="1400" i="1" dirty="0"/>
              <a:t>, Suite A</a:t>
            </a:r>
            <a:br>
              <a:rPr lang="es-MX" sz="1400" i="1" dirty="0"/>
            </a:br>
            <a:r>
              <a:rPr lang="es-MX" sz="1400" i="1" dirty="0"/>
              <a:t>San Pedro Garza García, Nuevo León, México</a:t>
            </a:r>
          </a:p>
          <a:p>
            <a:pPr algn="ctr"/>
            <a:endParaRPr lang="es-MX" sz="1400" i="1" dirty="0"/>
          </a:p>
          <a:p>
            <a:pPr algn="ctr"/>
            <a:endParaRPr lang="es-MX" sz="1400" i="1" dirty="0"/>
          </a:p>
          <a:p>
            <a:pPr algn="ctr"/>
            <a:r>
              <a:rPr lang="es-MX" sz="1400" b="1" i="1" dirty="0" err="1"/>
              <a:t>AVM’s</a:t>
            </a:r>
            <a:r>
              <a:rPr lang="es-MX" sz="1400" b="1" i="1" dirty="0"/>
              <a:t> Saltillo Office</a:t>
            </a:r>
          </a:p>
          <a:p>
            <a:pPr algn="ctr"/>
            <a:r>
              <a:rPr lang="es-MX" sz="1400" i="1" dirty="0" err="1"/>
              <a:t>Periferico</a:t>
            </a:r>
            <a:r>
              <a:rPr lang="es-MX" sz="1400" i="1" dirty="0"/>
              <a:t> Luis Echeverría #443</a:t>
            </a:r>
          </a:p>
          <a:p>
            <a:pPr algn="ctr"/>
            <a:r>
              <a:rPr lang="es-MX" sz="1400" i="1" dirty="0"/>
              <a:t>Torre Elite, Piso 9-4</a:t>
            </a:r>
          </a:p>
          <a:p>
            <a:pPr algn="ctr"/>
            <a:r>
              <a:rPr lang="es-MX" sz="1400" i="1" dirty="0"/>
              <a:t>Col. República Poniente, Saltillo, Coahuila</a:t>
            </a:r>
            <a:endParaRPr lang="es-MX" sz="1400" dirty="0"/>
          </a:p>
        </p:txBody>
      </p:sp>
    </p:spTree>
    <p:extLst>
      <p:ext uri="{BB962C8B-B14F-4D97-AF65-F5344CB8AC3E}">
        <p14:creationId xmlns:p14="http://schemas.microsoft.com/office/powerpoint/2010/main" val="3810090016"/>
      </p:ext>
    </p:extLst>
  </p:cSld>
  <p:clrMapOvr>
    <a:masterClrMapping/>
  </p:clrMapOvr>
</p:sld>
</file>

<file path=ppt/theme/theme1.xml><?xml version="1.0" encoding="utf-8"?>
<a:theme xmlns:a="http://schemas.openxmlformats.org/drawingml/2006/main" name="Perception">
  <a:themeElements>
    <a:clrScheme name="Personalizado 1">
      <a:dk1>
        <a:sysClr val="windowText" lastClr="000000"/>
      </a:dk1>
      <a:lt1>
        <a:sysClr val="window" lastClr="FFFFFF"/>
      </a:lt1>
      <a:dk2>
        <a:srgbClr val="09213B"/>
      </a:dk2>
      <a:lt2>
        <a:srgbClr val="BFBFBF"/>
      </a:lt2>
      <a:accent1>
        <a:srgbClr val="D0511A"/>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09213B"/>
    </a:dk2>
    <a:lt2>
      <a:srgbClr val="BFBFBF"/>
    </a:lt2>
    <a:accent1>
      <a:srgbClr val="D0511A"/>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3241CA98A0E2984ABFB6F637485CDC02" ma:contentTypeVersion="0" ma:contentTypeDescription="Crear nuevo documento." ma:contentTypeScope="" ma:versionID="023b4f1c8e2a9ca5466bfd1fc6cd7a7c">
  <xsd:schema xmlns:xsd="http://www.w3.org/2001/XMLSchema" xmlns:xs="http://www.w3.org/2001/XMLSchema" xmlns:p="http://schemas.microsoft.com/office/2006/metadata/properties" targetNamespace="http://schemas.microsoft.com/office/2006/metadata/properties" ma:root="true" ma:fieldsID="cbd35cb3850d6022a510c23d825021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9635FD-AE40-473A-ACC5-EC09C9569D48}">
  <ds:schemaRefs>
    <ds:schemaRef ds:uri="http://schemas.microsoft.com/office/2006/metadata/longProperties"/>
  </ds:schemaRefs>
</ds:datastoreItem>
</file>

<file path=customXml/itemProps2.xml><?xml version="1.0" encoding="utf-8"?>
<ds:datastoreItem xmlns:ds="http://schemas.openxmlformats.org/officeDocument/2006/customXml" ds:itemID="{DC1420A4-1084-45E6-A029-D4D9B5FE2F27}">
  <ds:schemaRefs>
    <ds:schemaRef ds:uri="http://purl.org/dc/dcmitype/"/>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EE7628E-0E6D-42DD-80A5-FDE8D55F40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29462</TotalTime>
  <Words>1797</Words>
  <Application>Microsoft Office PowerPoint</Application>
  <PresentationFormat>Letter Paper (8.5x11 in)</PresentationFormat>
  <Paragraphs>238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2</vt:lpstr>
      <vt:lpstr>Perception</vt:lpstr>
      <vt:lpstr>“在墨西哥做生意 ”</vt:lpstr>
      <vt:lpstr>外国投资商在墨西哥建立本地公司流程  </vt:lpstr>
      <vt:lpstr> 购买或租赁房地产 ©   </vt:lpstr>
      <vt:lpstr>在墨西哥购买房地产和建造设施并开始运营时需要初始许可、执照和/或授权。 © </vt:lpstr>
      <vt:lpstr>制造、保税装配业和出口服务促进法令 (简称IMMEX) </vt:lpstr>
      <vt:lpstr>增值税认证</vt:lpstr>
      <vt:lpstr>签证.-外籍员工在墨西哥公司领工资所需流程   </vt:lpstr>
      <vt:lpstr>签证.- 外籍员工工资在他的原国家领取所需流程   </vt:lpstr>
      <vt:lpstr>PowerPoint Presentation</vt:lpstr>
    </vt:vector>
  </TitlesOfParts>
  <LinksUpToDate>false</LinksUpToDate>
  <SharedDoc>false</SharedDoc>
  <HyperlinkBase>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AGORA Evaluación ambiental</dc:title>
  <dc:creator>LUISPC</dc:creator>
  <cp:lastModifiedBy>Wang, Yanping</cp:lastModifiedBy>
  <cp:revision>527</cp:revision>
  <cp:lastPrinted>2017-03-24T16:22:34Z</cp:lastPrinted>
  <dcterms:created xsi:type="dcterms:W3CDTF">2013-01-23T16:53:11Z</dcterms:created>
  <dcterms:modified xsi:type="dcterms:W3CDTF">2024-03-22T15:01:21Z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lpwstr>1</vt:lpwstr>
  </property>
</Properties>
</file>