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352" r:id="rId6"/>
    <p:sldId id="360" r:id="rId7"/>
    <p:sldId id="369" r:id="rId8"/>
    <p:sldId id="353" r:id="rId9"/>
    <p:sldId id="320" r:id="rId10"/>
    <p:sldId id="358" r:id="rId11"/>
    <p:sldId id="359" r:id="rId12"/>
    <p:sldId id="373" r:id="rId13"/>
  </p:sldIdLst>
  <p:sldSz cx="9144000" cy="6858000" type="letter"/>
  <p:notesSz cx="6797675" cy="9926638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9412" autoAdjust="0"/>
  </p:normalViewPr>
  <p:slideViewPr>
    <p:cSldViewPr snapToGrid="0" snapToObjects="1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9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B55264-3A70-47FC-AB12-3D5467FD27E4}" type="datetimeFigureOut">
              <a:rPr lang="es-MX"/>
              <a:pPr>
                <a:defRPr/>
              </a:pPr>
              <a:t>06/09/2023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0C94F3F-191A-4273-90B0-E9A055ED6C4D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1087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9D07556F-E279-4140-9B56-0D834ED76374}" type="datetimeFigureOut">
              <a:rPr lang="en-US"/>
              <a:pPr>
                <a:defRPr/>
              </a:pPr>
              <a:t>9/6/2023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fld id="{EF48CDDB-3459-4253-8F81-38F3C7CFA8C4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56451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16931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2AE82A9-B02F-45DB-9F02-4162DBB41F31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55032-14C8-4598-946E-C991FC6CED0B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3B8E5779-6C89-4874-82BD-A6E8B448812A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9C200-5D8C-404D-9FF8-1D0FCD4C0DFC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A5DD37E5-C300-4827-8DE8-F97A98D4E688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8101FB56-60E9-4D40-BBAC-A8CFD2FAAB80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86796D3-526F-45EE-8AF1-3DE72A3C03E0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931C0BC2-F90D-4D40-9C52-267A39996393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E301-B82D-451F-BD59-A4511F6B12C5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AFB07A9E-07AD-427A-A0E6-5F4152796EDB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98983-3AAC-45D0-86A0-EC9EDC07975D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2D483CE4-A2AF-4945-9553-F0541A8146E3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79512-7ABF-493D-AE07-C9AFF30B4EC7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E1F460A9-0CD1-45CB-B5A0-1457EA087E48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C424E6B4-F027-4874-9F22-9FD1FF94A3E7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181D5-5A21-478D-B7EE-1228C07A402E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902D512C-A7AA-453A-AD2E-1006DEE4AD50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03C9E-E402-4FB0-9E8F-A5F0F2C856D5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7814E46-6FB7-4B2D-959B-04A273C65CE4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BE60-784E-46D0-A255-6D9E5E957A88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2335050-BF95-475F-9A72-0BEF4974C976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EBB9-5EF9-4331-BFC9-86AB96252D4F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30B10C36-6D2F-416D-9C93-6314D5F5E55F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099E-5B45-4DB3-BE14-E6005574D691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759CF2C-E954-4A05-A8F1-8D59C546C208}" type="datetime1">
              <a:rPr lang="en-US" smtClean="0"/>
              <a:pPr>
                <a:defRPr/>
              </a:pPr>
              <a:t>9/6/2023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EB412-B228-4444-A944-333A1444918A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  <a:endParaRPr lang="es-MX" altLang="es-MX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dirty="0"/>
              <a:t>Haga clic para modificar el estilo de texto del patrón</a:t>
            </a:r>
          </a:p>
          <a:p>
            <a:pPr lvl="1"/>
            <a:r>
              <a:rPr lang="es-ES_tradnl" altLang="es-MX" dirty="0"/>
              <a:t>Segundo nivel</a:t>
            </a:r>
          </a:p>
          <a:p>
            <a:pPr lvl="2"/>
            <a:r>
              <a:rPr lang="es-ES_tradnl" altLang="es-MX" dirty="0"/>
              <a:t>Tercer nivel</a:t>
            </a:r>
          </a:p>
          <a:p>
            <a:pPr lvl="3"/>
            <a:r>
              <a:rPr lang="es-ES_tradnl" altLang="es-MX" dirty="0"/>
              <a:t>Cuarto nivel</a:t>
            </a:r>
          </a:p>
          <a:p>
            <a:pPr lvl="4"/>
            <a:r>
              <a:rPr lang="es-ES_tradnl" altLang="es-MX" dirty="0"/>
              <a:t>Quinto nivel</a:t>
            </a:r>
            <a:endParaRPr lang="es-MX" alt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41D2BC23-E6CE-4029-80E3-DF5D4380ABB7}" type="datetime1">
              <a:rPr lang="en-US" smtClean="0"/>
              <a:pPr>
                <a:defRPr/>
              </a:pPr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95959"/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fld id="{F99D1C47-FC9C-4A4F-9DB7-BF7BAEEB2DC6}" type="slidenum">
              <a:rPr lang="en-US" altLang="es-MX"/>
              <a:pPr/>
              <a:t>‹#›</a:t>
            </a:fld>
            <a:endParaRPr lang="en-US" altLang="es-MX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prstClr val="white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8894" y="6340844"/>
            <a:ext cx="561254" cy="5171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90148" y="6357304"/>
            <a:ext cx="853440" cy="310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  <p:sldLayoutId id="2147484409" r:id="rId14"/>
    <p:sldLayoutId id="214748441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68280D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68280D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valdes@avmlaw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s-MX" sz="3000" b="1" dirty="0"/>
              <a:t>멕시코 </a:t>
            </a:r>
            <a:r>
              <a:rPr lang="ko-KR" altLang="en-US" sz="3000" b="1" dirty="0"/>
              <a:t>진출 성공의 첫걸음</a:t>
            </a:r>
            <a:endParaRPr lang="es-ES" altLang="es-MX" sz="3000" b="1" dirty="0"/>
          </a:p>
        </p:txBody>
      </p:sp>
      <p:sp>
        <p:nvSpPr>
          <p:cNvPr id="9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MX" dirty="0"/>
              <a:t>2023</a:t>
            </a:r>
            <a:endParaRPr lang="es-ES" dirty="0"/>
          </a:p>
        </p:txBody>
      </p:sp>
      <p:sp>
        <p:nvSpPr>
          <p:cNvPr id="19461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4199CD-A50E-4F8D-BF7C-DF6F54C4794E}" type="slidenum">
              <a:rPr lang="en-US" altLang="es-MX"/>
              <a:pPr/>
              <a:t>1</a:t>
            </a:fld>
            <a:endParaRPr lang="en-US" altLang="es-MX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786518"/>
            <a:ext cx="20716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1277" y="1175410"/>
            <a:ext cx="2720306" cy="99129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22971" y="1460401"/>
            <a:ext cx="266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IN ASSOCIATION WITH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ko-KR" altLang="en-US" sz="2000" b="1" cap="all" dirty="0"/>
              <a:t>외국 투자가가 참여하는  현지 회사</a:t>
            </a:r>
            <a:r>
              <a:rPr lang="en-US" altLang="ko-KR" sz="2000" b="1" cap="all" dirty="0"/>
              <a:t>/</a:t>
            </a:r>
            <a:r>
              <a:rPr lang="ko-KR" altLang="en-US" sz="2000" b="1" cap="all" dirty="0"/>
              <a:t>멕시코 회사 설립 과정</a:t>
            </a:r>
            <a:r>
              <a:rPr lang="es-MX" sz="2400" dirty="0"/>
              <a:t>© </a:t>
            </a:r>
            <a:r>
              <a:rPr lang="es-MX" sz="2400" cap="all" dirty="0"/>
              <a:t>	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90381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1 </a:t>
            </a:r>
            <a:r>
              <a:rPr lang="ko-KR" altLang="en-US" sz="1600" b="1" dirty="0"/>
              <a:t>단계</a:t>
            </a:r>
            <a:endParaRPr lang="es-MX" sz="16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7326" y="3677168"/>
            <a:ext cx="1421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/>
              <a:t>회사 유형 선정</a:t>
            </a:r>
            <a:r>
              <a:rPr lang="es-MX" sz="1100" dirty="0"/>
              <a:t>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80887" y="2108102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2 </a:t>
            </a:r>
            <a:r>
              <a:rPr lang="ko-KR" altLang="en-US" sz="1600" b="1" dirty="0"/>
              <a:t>단계</a:t>
            </a:r>
            <a:endParaRPr lang="es-MX" sz="1600" b="1" dirty="0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27840" y="252856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654539" y="252995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76605" y="4594351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/>
              <a:t>신규회사의 사명 요청 및 승인 </a:t>
            </a:r>
            <a:r>
              <a:rPr lang="es-MX" sz="1100" dirty="0"/>
              <a:t>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680236" y="2123084"/>
            <a:ext cx="80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3 </a:t>
            </a:r>
            <a:r>
              <a:rPr lang="ko-KR" altLang="en-US" sz="1400" b="1" dirty="0"/>
              <a:t>단계</a:t>
            </a:r>
            <a:endParaRPr lang="es-MX" sz="1400" b="1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3082372" y="255431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260978" y="3651065"/>
            <a:ext cx="1687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/>
              <a:t>헌장 문서 </a:t>
            </a:r>
            <a:r>
              <a:rPr lang="en-US" altLang="ko-KR" sz="1100" dirty="0"/>
              <a:t>(</a:t>
            </a:r>
            <a:r>
              <a:rPr lang="ko-KR" altLang="en-US" sz="1100" dirty="0"/>
              <a:t>규칙</a:t>
            </a:r>
            <a:r>
              <a:rPr lang="en-US" altLang="ko-KR" sz="1100" dirty="0"/>
              <a:t>) </a:t>
            </a:r>
            <a:r>
              <a:rPr lang="ko-KR" altLang="en-US" sz="1100" dirty="0"/>
              <a:t>초안작성 및</a:t>
            </a:r>
            <a:r>
              <a:rPr lang="es-MX" sz="1100" dirty="0"/>
              <a:t> </a:t>
            </a:r>
          </a:p>
          <a:p>
            <a:pPr algn="ctr"/>
            <a:r>
              <a:rPr lang="ko-KR" altLang="en-US" sz="1100" dirty="0" err="1"/>
              <a:t>위임권</a:t>
            </a:r>
            <a:r>
              <a:rPr lang="ko-KR" altLang="en-US" sz="1100" dirty="0"/>
              <a:t> 부여</a:t>
            </a:r>
            <a:r>
              <a:rPr lang="es-MX" sz="1100" dirty="0"/>
              <a:t> (</a:t>
            </a:r>
            <a:r>
              <a:rPr lang="ko-KR" altLang="en-US" sz="1100" dirty="0"/>
              <a:t>대리</a:t>
            </a:r>
            <a:r>
              <a:rPr lang="es-MX" sz="1100" dirty="0"/>
              <a:t>) **</a:t>
            </a:r>
          </a:p>
          <a:p>
            <a:pPr algn="ctr"/>
            <a:endParaRPr lang="es-MX" sz="11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364592" y="2881627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3-10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216413" y="212360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4 </a:t>
            </a:r>
            <a:r>
              <a:rPr lang="ko-KR" altLang="en-US" sz="1600" b="1" dirty="0"/>
              <a:t>단계</a:t>
            </a:r>
            <a:endParaRPr lang="es-MX" sz="1600" b="1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7242588" y="256010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764475" y="4584941"/>
            <a:ext cx="1886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/>
              <a:t>공증 대리인을 증인으로 한 헌장 문서 공식화</a:t>
            </a:r>
            <a:r>
              <a:rPr lang="es-MX" sz="1100" dirty="0"/>
              <a:t> 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5251237" y="2860467"/>
            <a:ext cx="11462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3-5 </a:t>
            </a:r>
            <a:r>
              <a:rPr lang="ko-KR" altLang="en-US" sz="1050" dirty="0"/>
              <a:t>영업일</a:t>
            </a:r>
            <a:r>
              <a:rPr lang="es-MX" sz="1050" dirty="0"/>
              <a:t>*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86362" y="5661990"/>
            <a:ext cx="695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i="1" dirty="0"/>
              <a:t>*</a:t>
            </a:r>
            <a:r>
              <a:rPr lang="ko-KR" altLang="en-US" sz="1200" b="1" i="1" dirty="0"/>
              <a:t>예상소요시간은 이와 다를 수 도  있으며 </a:t>
            </a:r>
            <a:r>
              <a:rPr lang="en-US" altLang="ko-KR" sz="1200" b="1" i="1" dirty="0"/>
              <a:t>. </a:t>
            </a:r>
            <a:r>
              <a:rPr lang="ko-KR" altLang="en-US" sz="1200" b="1" i="1" dirty="0"/>
              <a:t>경험상 대략 </a:t>
            </a:r>
            <a:r>
              <a:rPr lang="en-US" altLang="ko-KR" sz="1200" b="1" i="1" dirty="0"/>
              <a:t>3</a:t>
            </a:r>
            <a:r>
              <a:rPr lang="ko-KR" altLang="en-US" sz="1200" b="1" i="1" dirty="0"/>
              <a:t>주에서 </a:t>
            </a:r>
            <a:r>
              <a:rPr lang="en-US" altLang="ko-KR" sz="1200" b="1" i="1" dirty="0"/>
              <a:t>4</a:t>
            </a:r>
            <a:r>
              <a:rPr lang="ko-KR" altLang="en-US" sz="1200" b="1" i="1" dirty="0"/>
              <a:t>주 소요될 것으로 예상됨</a:t>
            </a:r>
            <a:r>
              <a:rPr lang="en-US" altLang="ko-KR" sz="1200" b="1" i="1" dirty="0"/>
              <a:t>. </a:t>
            </a:r>
            <a:endParaRPr lang="en-US" sz="1200" b="1" i="1" dirty="0"/>
          </a:p>
          <a:p>
            <a:pPr algn="just"/>
            <a:r>
              <a:rPr lang="en-US" sz="1200" i="1" dirty="0"/>
              <a:t>** </a:t>
            </a:r>
            <a:r>
              <a:rPr lang="ko-KR" altLang="en-US" sz="1200" i="1" dirty="0"/>
              <a:t>주주</a:t>
            </a:r>
            <a:r>
              <a:rPr lang="en-US" altLang="ko-KR" sz="1200" i="1" dirty="0"/>
              <a:t> </a:t>
            </a:r>
            <a:r>
              <a:rPr lang="ko-KR" altLang="en-US" sz="1200" i="1" dirty="0"/>
              <a:t>또는 동업자가 멕시코 소재 공증인 앞에 출석할 경우 이 단계는 필요하지 않을 수 있음</a:t>
            </a:r>
            <a:r>
              <a:rPr lang="en-US" altLang="ko-KR" sz="1200" i="1" dirty="0"/>
              <a:t>. </a:t>
            </a:r>
            <a:r>
              <a:rPr lang="en-US" sz="1200" i="1" dirty="0"/>
              <a:t>(</a:t>
            </a:r>
            <a:r>
              <a:rPr lang="ko-KR" altLang="en-US" sz="1200" i="1" dirty="0"/>
              <a:t>개인의 경우</a:t>
            </a:r>
            <a:r>
              <a:rPr lang="en-US" sz="1200" i="1" dirty="0"/>
              <a:t>).</a:t>
            </a:r>
            <a:endParaRPr lang="es-MX" sz="1200" i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3086415" y="2835654"/>
            <a:ext cx="16871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3-8 </a:t>
            </a:r>
            <a:r>
              <a:rPr lang="ko-KR" altLang="en-US" sz="1050" dirty="0"/>
              <a:t>영업일</a:t>
            </a:r>
            <a:r>
              <a:rPr lang="es-MX" sz="1050" dirty="0"/>
              <a:t>*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399022" y="3645261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/>
              <a:t>세금 </a:t>
            </a:r>
            <a:r>
              <a:rPr lang="en-US" altLang="ko-KR" sz="1100" dirty="0"/>
              <a:t>ID </a:t>
            </a:r>
            <a:r>
              <a:rPr lang="ko-KR" altLang="en-US" sz="1100" dirty="0"/>
              <a:t>신고 및</a:t>
            </a:r>
            <a:r>
              <a:rPr lang="es-MX" sz="1100" dirty="0"/>
              <a:t> </a:t>
            </a:r>
            <a:r>
              <a:rPr lang="ko-KR" altLang="en-US" sz="1100" dirty="0"/>
              <a:t>전자세무서명</a:t>
            </a:r>
            <a:endParaRPr lang="es-MX" sz="11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7649348" y="2835772"/>
            <a:ext cx="11462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3- 5 </a:t>
            </a:r>
            <a:r>
              <a:rPr lang="ko-KR" altLang="en-US" sz="1050" dirty="0"/>
              <a:t>영업일</a:t>
            </a:r>
            <a:r>
              <a:rPr lang="es-MX" sz="1050" dirty="0"/>
              <a:t>*</a:t>
            </a:r>
          </a:p>
        </p:txBody>
      </p:sp>
      <p:cxnSp>
        <p:nvCxnSpPr>
          <p:cNvPr id="40" name="Conector recto de flecha 39"/>
          <p:cNvCxnSpPr/>
          <p:nvPr/>
        </p:nvCxnSpPr>
        <p:spPr>
          <a:xfrm flipH="1">
            <a:off x="4712250" y="2528567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6657675" y="212176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5 </a:t>
            </a:r>
            <a:r>
              <a:rPr lang="ko-KR" altLang="en-US" sz="1600" b="1" dirty="0"/>
              <a:t>단계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198738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ko-KR" altLang="es-MX" sz="2000" b="1" cap="all" dirty="0"/>
              <a:t>부동산 구매 또는 임대 </a:t>
            </a:r>
            <a:r>
              <a:rPr lang="es-MX" altLang="ko-KR" sz="2000" b="1" cap="all" dirty="0"/>
              <a:t>© </a:t>
            </a:r>
            <a:r>
              <a:rPr lang="es-MX" sz="2400" cap="all" dirty="0"/>
              <a:t>	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06676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1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857597" y="3843724"/>
            <a:ext cx="1765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dirty="0"/>
              <a:t>실사</a:t>
            </a:r>
            <a:r>
              <a:rPr lang="es-MX" altLang="ko-KR" sz="1100" dirty="0"/>
              <a:t>:</a:t>
            </a:r>
          </a:p>
          <a:p>
            <a:pPr algn="ctr"/>
            <a:r>
              <a:rPr lang="ko-KR" altLang="en-US" sz="1100" dirty="0"/>
              <a:t>소유주</a:t>
            </a:r>
            <a:r>
              <a:rPr lang="es-MX" altLang="ko-KR" sz="1100" dirty="0"/>
              <a:t>(</a:t>
            </a:r>
            <a:r>
              <a:rPr lang="ko-KR" altLang="en-US" sz="1100" dirty="0"/>
              <a:t>전체내역</a:t>
            </a:r>
            <a:r>
              <a:rPr lang="es-MX" altLang="ko-KR" sz="1100" dirty="0"/>
              <a:t>)</a:t>
            </a:r>
          </a:p>
          <a:p>
            <a:pPr algn="ctr"/>
            <a:r>
              <a:rPr lang="ko-KR" altLang="en-US" sz="1100" dirty="0"/>
              <a:t>저당</a:t>
            </a:r>
            <a:r>
              <a:rPr lang="en-US" altLang="ko-KR" sz="1100" dirty="0"/>
              <a:t>, </a:t>
            </a:r>
            <a:r>
              <a:rPr lang="ko-KR" altLang="en-US" sz="1100" dirty="0"/>
              <a:t>융자 없는지</a:t>
            </a:r>
            <a:endParaRPr lang="es-MX" altLang="ko-KR" sz="1100" dirty="0"/>
          </a:p>
          <a:p>
            <a:pPr algn="ctr"/>
            <a:r>
              <a:rPr lang="ko-KR" altLang="es-MX" sz="1100" dirty="0"/>
              <a:t>정당하게 지불된 세금 재산</a:t>
            </a:r>
            <a:r>
              <a:rPr lang="ko-KR" altLang="en-US" sz="1100" dirty="0"/>
              <a:t>세</a:t>
            </a:r>
            <a:r>
              <a:rPr lang="en-US" altLang="ko-KR" sz="1100" dirty="0"/>
              <a:t>, </a:t>
            </a:r>
            <a:r>
              <a:rPr lang="ko-KR" altLang="en-US" sz="1100" dirty="0"/>
              <a:t>공과금 납부 완료</a:t>
            </a:r>
            <a:endParaRPr lang="en-US" altLang="ko-KR" sz="1100" dirty="0"/>
          </a:p>
          <a:p>
            <a:pPr algn="ctr"/>
            <a:r>
              <a:rPr lang="ko-KR" altLang="es-MX" sz="1100" dirty="0"/>
              <a:t>구역 허가</a:t>
            </a:r>
            <a:r>
              <a:rPr lang="es-MX" altLang="ko-KR" sz="1100" dirty="0"/>
              <a:t>.</a:t>
            </a:r>
            <a:endParaRPr lang="en-US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035221" y="2108102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2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cxnSp>
        <p:nvCxnSpPr>
          <p:cNvPr id="13" name="Conector recto de flecha 12"/>
          <p:cNvCxnSpPr>
            <a:endCxn id="34" idx="0"/>
          </p:cNvCxnSpPr>
          <p:nvPr/>
        </p:nvCxnSpPr>
        <p:spPr>
          <a:xfrm>
            <a:off x="569983" y="2528567"/>
            <a:ext cx="0" cy="25154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543755" y="2529955"/>
            <a:ext cx="2" cy="134395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310696" y="2106493"/>
            <a:ext cx="80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3 </a:t>
            </a:r>
            <a:r>
              <a:rPr lang="ko-KR" altLang="en-US" sz="1400" b="1" dirty="0"/>
              <a:t>단계</a:t>
            </a:r>
            <a:endParaRPr lang="es-MX" sz="1400" b="1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2781845" y="2560108"/>
            <a:ext cx="1" cy="108161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938279" y="3707017"/>
            <a:ext cx="1687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dirty="0"/>
              <a:t>재산에 대한 검사</a:t>
            </a:r>
            <a:endParaRPr lang="es-MX" sz="11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451541" y="212360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4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cxnSp>
        <p:nvCxnSpPr>
          <p:cNvPr id="25" name="Conector recto de flecha 24"/>
          <p:cNvCxnSpPr>
            <a:stCxn id="44" idx="2"/>
          </p:cNvCxnSpPr>
          <p:nvPr/>
        </p:nvCxnSpPr>
        <p:spPr>
          <a:xfrm flipH="1">
            <a:off x="5157994" y="2420998"/>
            <a:ext cx="8653" cy="1052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5909221" y="213499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6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557138" y="3639383"/>
            <a:ext cx="1687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Public </a:t>
            </a:r>
            <a:r>
              <a:rPr lang="es-MX" sz="1100" dirty="0" err="1"/>
              <a:t>Registry</a:t>
            </a:r>
            <a:r>
              <a:rPr lang="es-MX" sz="1100" dirty="0"/>
              <a:t> of </a:t>
            </a:r>
            <a:r>
              <a:rPr lang="es-MX" sz="1100" dirty="0" err="1"/>
              <a:t>Property</a:t>
            </a:r>
            <a:r>
              <a:rPr lang="es-MX" sz="1100" dirty="0"/>
              <a:t> </a:t>
            </a:r>
            <a:r>
              <a:rPr lang="ko-KR" altLang="es-MX" sz="1100" dirty="0"/>
              <a:t>이전에 토지 구입 계약을 등록합니다</a:t>
            </a:r>
            <a:r>
              <a:rPr lang="es-MX" altLang="ko-KR" sz="1100" dirty="0"/>
              <a:t>.</a:t>
            </a:r>
            <a:endParaRPr lang="es-MX" sz="11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6946200" y="2154021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7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7442036" y="2553703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>
            <a:off x="4050447" y="2553703"/>
            <a:ext cx="1" cy="204926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3101100" y="4635217"/>
            <a:ext cx="1886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dirty="0"/>
              <a:t>구매 또는 임대 계약의 협상 및 초안 작성</a:t>
            </a:r>
            <a:r>
              <a:rPr lang="es-MX" altLang="ko-KR" sz="1100" dirty="0"/>
              <a:t>.</a:t>
            </a:r>
            <a:endParaRPr lang="es-MX" sz="11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4670810" y="2082444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5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cxnSp>
        <p:nvCxnSpPr>
          <p:cNvPr id="45" name="Conector recto de flecha 44"/>
          <p:cNvCxnSpPr/>
          <p:nvPr/>
        </p:nvCxnSpPr>
        <p:spPr>
          <a:xfrm flipH="1">
            <a:off x="6415664" y="253116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-37137" y="5044065"/>
            <a:ext cx="1214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dirty="0"/>
              <a:t>협상 및 의향서 작성</a:t>
            </a:r>
            <a:endParaRPr lang="es-MX" sz="11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389177" y="4625599"/>
            <a:ext cx="20645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dirty="0"/>
              <a:t>공증인 앞에서 구매 계약의 공식화 또는 임대 계약의 체결</a:t>
            </a:r>
            <a:endParaRPr lang="es-MX" sz="1100" dirty="0"/>
          </a:p>
        </p:txBody>
      </p:sp>
      <p:sp>
        <p:nvSpPr>
          <p:cNvPr id="21" name="Rectángulo 20"/>
          <p:cNvSpPr/>
          <p:nvPr/>
        </p:nvSpPr>
        <p:spPr>
          <a:xfrm>
            <a:off x="4147300" y="3486163"/>
            <a:ext cx="21871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s-MX" sz="1100" dirty="0"/>
              <a:t>재산 보호를 위해 공공 재산 등기소에 통지하십시오</a:t>
            </a:r>
            <a:r>
              <a:rPr lang="es-MX" altLang="ko-KR" sz="1100" dirty="0"/>
              <a:t>. </a:t>
            </a:r>
          </a:p>
          <a:p>
            <a:pPr algn="ctr"/>
            <a:r>
              <a:rPr lang="es-MX" altLang="ko-KR" sz="1100" dirty="0"/>
              <a:t>(</a:t>
            </a:r>
            <a:r>
              <a:rPr lang="ko-KR" altLang="es-MX" sz="1100" dirty="0"/>
              <a:t>구매 계약에만 적용됨</a:t>
            </a:r>
            <a:r>
              <a:rPr lang="es-MX" altLang="ko-KR" sz="1100" dirty="0"/>
              <a:t>)</a:t>
            </a:r>
            <a:endParaRPr lang="es-MX" sz="11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7921109" y="2159605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8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7359043" y="4662452"/>
            <a:ext cx="1886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dirty="0"/>
              <a:t>부동산의 새 소유자에 대한 지적 사무소에 대한 통지</a:t>
            </a:r>
            <a:r>
              <a:rPr lang="es-MX" altLang="ko-KR" sz="1100" dirty="0"/>
              <a:t>.</a:t>
            </a:r>
            <a:endParaRPr lang="es-MX" sz="1100" dirty="0"/>
          </a:p>
        </p:txBody>
      </p:sp>
      <p:cxnSp>
        <p:nvCxnSpPr>
          <p:cNvPr id="49" name="Conector recto de flecha 48"/>
          <p:cNvCxnSpPr/>
          <p:nvPr/>
        </p:nvCxnSpPr>
        <p:spPr>
          <a:xfrm flipH="1">
            <a:off x="8468408" y="2585949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1415900" y="6232723"/>
            <a:ext cx="695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s-MX" sz="1200" b="1" i="1" dirty="0"/>
              <a:t>예상 시간은 다를 수 있습니다</a:t>
            </a:r>
            <a:r>
              <a:rPr lang="es-MX" altLang="ko-KR" sz="1200" b="1" i="1" dirty="0"/>
              <a:t>. </a:t>
            </a:r>
            <a:r>
              <a:rPr lang="ko-KR" altLang="es-MX" sz="1200" b="1" i="1" dirty="0"/>
              <a:t>우리의 경험에 따르면 부동산 거래를 완료하는 데 </a:t>
            </a:r>
            <a:r>
              <a:rPr lang="es-MX" altLang="ko-KR" sz="1200" b="1" i="1" dirty="0"/>
              <a:t>1-4</a:t>
            </a:r>
            <a:r>
              <a:rPr lang="ko-KR" altLang="es-MX" sz="1200" b="1" i="1" dirty="0"/>
              <a:t>개월이 걸립니다</a:t>
            </a:r>
            <a:r>
              <a:rPr lang="es-MX" altLang="ko-KR" sz="1200" b="1" i="1" dirty="0"/>
              <a:t>.</a:t>
            </a:r>
            <a:endParaRPr lang="es-MX" sz="1200" b="1" i="1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A0FAB3D-C3F6-4588-8FFE-697B9CFDEDDC}"/>
              </a:ext>
            </a:extLst>
          </p:cNvPr>
          <p:cNvSpPr txBox="1"/>
          <p:nvPr/>
        </p:nvSpPr>
        <p:spPr>
          <a:xfrm>
            <a:off x="186666" y="285700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15 - 30 </a:t>
            </a:r>
            <a:r>
              <a:rPr lang="ko-KR" altLang="en-US" sz="1050" dirty="0"/>
              <a:t>영업일</a:t>
            </a:r>
            <a:r>
              <a:rPr lang="es-MX" sz="1200" dirty="0"/>
              <a:t>*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13E76F6-774F-46B8-818C-9E7AD3065585}"/>
              </a:ext>
            </a:extLst>
          </p:cNvPr>
          <p:cNvSpPr txBox="1"/>
          <p:nvPr/>
        </p:nvSpPr>
        <p:spPr>
          <a:xfrm>
            <a:off x="1276156" y="2850498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</a:t>
            </a:r>
            <a:r>
              <a:rPr lang="ko-KR" altLang="en-US" sz="1050" dirty="0"/>
              <a:t>영업일</a:t>
            </a:r>
            <a:r>
              <a:rPr lang="es-MX" sz="1200" dirty="0"/>
              <a:t>*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697E844-5DCF-4741-841E-06441B2FF674}"/>
              </a:ext>
            </a:extLst>
          </p:cNvPr>
          <p:cNvSpPr txBox="1"/>
          <p:nvPr/>
        </p:nvSpPr>
        <p:spPr>
          <a:xfrm>
            <a:off x="2545150" y="284177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1 - 2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903D878-393C-4BCB-BA88-2EDE7FF478DF}"/>
              </a:ext>
            </a:extLst>
          </p:cNvPr>
          <p:cNvSpPr txBox="1"/>
          <p:nvPr/>
        </p:nvSpPr>
        <p:spPr>
          <a:xfrm>
            <a:off x="3674997" y="2843169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– 30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519E392-0424-4157-B3E2-07BA6EC8A051}"/>
              </a:ext>
            </a:extLst>
          </p:cNvPr>
          <p:cNvSpPr txBox="1"/>
          <p:nvPr/>
        </p:nvSpPr>
        <p:spPr>
          <a:xfrm>
            <a:off x="4894013" y="285658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1 - 5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780CF33-4877-4597-9E81-92BE946BB8E9}"/>
              </a:ext>
            </a:extLst>
          </p:cNvPr>
          <p:cNvSpPr txBox="1"/>
          <p:nvPr/>
        </p:nvSpPr>
        <p:spPr>
          <a:xfrm>
            <a:off x="7072994" y="289396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15 - 20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4201871-36B2-4458-9793-40DA912727C4}"/>
              </a:ext>
            </a:extLst>
          </p:cNvPr>
          <p:cNvSpPr txBox="1"/>
          <p:nvPr/>
        </p:nvSpPr>
        <p:spPr>
          <a:xfrm>
            <a:off x="6092575" y="285700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5 - 10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D46274F-BAA8-47A7-99FB-7CEF9BFD071F}"/>
              </a:ext>
            </a:extLst>
          </p:cNvPr>
          <p:cNvSpPr txBox="1"/>
          <p:nvPr/>
        </p:nvSpPr>
        <p:spPr>
          <a:xfrm>
            <a:off x="7962513" y="287504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6E168AF-D2F4-417C-BC72-73E7193B90DA}"/>
              </a:ext>
            </a:extLst>
          </p:cNvPr>
          <p:cNvCxnSpPr/>
          <p:nvPr/>
        </p:nvCxnSpPr>
        <p:spPr>
          <a:xfrm>
            <a:off x="90152" y="2781837"/>
            <a:ext cx="26916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3EB64891-DA72-40B7-AC79-87CB9363CCF4}"/>
              </a:ext>
            </a:extLst>
          </p:cNvPr>
          <p:cNvCxnSpPr/>
          <p:nvPr/>
        </p:nvCxnSpPr>
        <p:spPr>
          <a:xfrm>
            <a:off x="1358755" y="2774091"/>
            <a:ext cx="26916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74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rmAutofit/>
          </a:bodyPr>
          <a:lstStyle/>
          <a:p>
            <a:r>
              <a:rPr lang="ko-KR" altLang="es-MX" sz="2000" b="1" cap="all" dirty="0"/>
              <a:t>멕시코에서 부동산을 구입하고 시설을 짓고 사업을 시작할 때 </a:t>
            </a:r>
            <a:br>
              <a:rPr lang="en-US" altLang="ko-KR" sz="2000" b="1" cap="all" dirty="0"/>
            </a:br>
            <a:r>
              <a:rPr lang="ko-KR" altLang="es-MX" sz="2000" b="1" cap="all" dirty="0"/>
              <a:t>초기 허가</a:t>
            </a:r>
            <a:r>
              <a:rPr lang="es-MX" altLang="ko-KR" sz="2000" b="1" cap="all" dirty="0"/>
              <a:t>, </a:t>
            </a:r>
            <a:r>
              <a:rPr lang="ko-KR" altLang="es-MX" sz="2000" b="1" cap="all" dirty="0"/>
              <a:t>면허 및</a:t>
            </a:r>
            <a:r>
              <a:rPr lang="es-MX" altLang="ko-KR" sz="2000" b="1" cap="all" dirty="0"/>
              <a:t>/</a:t>
            </a:r>
            <a:r>
              <a:rPr lang="ko-KR" altLang="es-MX" sz="2000" b="1" cap="all" dirty="0"/>
              <a:t>또는 승인이 필요합니다</a:t>
            </a:r>
            <a:r>
              <a:rPr lang="es-MX" altLang="ko-KR" sz="2000" b="1" cap="all" dirty="0"/>
              <a:t>. ©</a:t>
            </a:r>
            <a:r>
              <a:rPr lang="es-MX" sz="2400" cap="all" dirty="0"/>
              <a:t>	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90381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1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-5861" y="3593847"/>
            <a:ext cx="142102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구역 허가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시</a:t>
            </a:r>
            <a:r>
              <a:rPr lang="es-MX" altLang="ko-KR" sz="1100" b="1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도로 정렬 및 공식 번호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시</a:t>
            </a:r>
            <a:r>
              <a:rPr lang="es-MX" altLang="ko-KR" sz="1100" b="1" dirty="0"/>
              <a:t>)</a:t>
            </a:r>
            <a:endParaRPr lang="es-MX" sz="1100" b="1" dirty="0"/>
          </a:p>
          <a:p>
            <a:pPr algn="ctr"/>
            <a:endParaRPr lang="es-MX" sz="1100" dirty="0"/>
          </a:p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물</a:t>
            </a:r>
            <a:r>
              <a:rPr lang="es-MX" altLang="ko-KR" sz="1100" b="1" u="sng" dirty="0">
                <a:solidFill>
                  <a:schemeClr val="accent3"/>
                </a:solidFill>
              </a:rPr>
              <a:t>, </a:t>
            </a:r>
            <a:r>
              <a:rPr lang="ko-KR" altLang="es-MX" sz="1100" b="1" u="sng" dirty="0">
                <a:solidFill>
                  <a:schemeClr val="accent3"/>
                </a:solidFill>
              </a:rPr>
              <a:t>에너지 및 천연 가스의 타당성</a:t>
            </a:r>
            <a:endParaRPr lang="es-MX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548984" y="2137048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2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27840" y="252856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cxnSpLocks/>
          </p:cNvCxnSpPr>
          <p:nvPr/>
        </p:nvCxnSpPr>
        <p:spPr>
          <a:xfrm>
            <a:off x="2152153" y="2501303"/>
            <a:ext cx="10765" cy="9276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405086" y="3405342"/>
            <a:ext cx="16871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건설 환경 영향 승인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dirty="0"/>
              <a:t>(</a:t>
            </a:r>
            <a:r>
              <a:rPr lang="ko-KR" altLang="es-MX" sz="1100" dirty="0"/>
              <a:t>주 및 연방</a:t>
            </a:r>
            <a:r>
              <a:rPr lang="es-MX" altLang="ko-KR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임업 토지 사용 허가의 변경</a:t>
            </a:r>
          </a:p>
          <a:p>
            <a:pPr algn="ctr"/>
            <a:r>
              <a:rPr lang="es-MX" altLang="ko-KR" sz="1100" dirty="0"/>
              <a:t>(</a:t>
            </a:r>
            <a:r>
              <a:rPr lang="ko-KR" altLang="es-MX" sz="1100" dirty="0"/>
              <a:t>연방</a:t>
            </a:r>
            <a:r>
              <a:rPr lang="es-MX" altLang="ko-KR" sz="1100" dirty="0"/>
              <a:t>)</a:t>
            </a:r>
          </a:p>
          <a:p>
            <a:pPr algn="ctr"/>
            <a:endParaRPr lang="es-MX" sz="1100" dirty="0">
              <a:solidFill>
                <a:schemeClr val="accent1"/>
              </a:solidFill>
            </a:endParaRPr>
          </a:p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시민 보호국의 승인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dirty="0"/>
              <a:t>(</a:t>
            </a:r>
            <a:r>
              <a:rPr lang="ko-KR" altLang="es-MX" sz="1100" dirty="0"/>
              <a:t>시 또는 주</a:t>
            </a:r>
            <a:r>
              <a:rPr lang="es-MX" altLang="ko-KR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건설폐기물 특수발생업체 등록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dirty="0"/>
              <a:t>(</a:t>
            </a:r>
            <a:r>
              <a:rPr lang="ko-KR" altLang="es-MX" sz="1100" dirty="0"/>
              <a:t>상태</a:t>
            </a:r>
            <a:r>
              <a:rPr lang="es-MX" altLang="ko-KR" sz="1100" dirty="0"/>
              <a:t>)</a:t>
            </a:r>
            <a:endParaRPr lang="es-MX" sz="1100" dirty="0"/>
          </a:p>
          <a:p>
            <a:pPr algn="ctr"/>
            <a:endParaRPr lang="es-MX" sz="11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815703" y="2178777"/>
            <a:ext cx="80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3</a:t>
            </a:r>
            <a:r>
              <a:rPr lang="ko-KR" altLang="en-US" sz="1400" b="1" dirty="0"/>
              <a:t> 단계</a:t>
            </a:r>
            <a:endParaRPr lang="es-MX" sz="14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374273" y="3272564"/>
            <a:ext cx="168713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b="1" u="sng" dirty="0">
                <a:solidFill>
                  <a:schemeClr val="accent3"/>
                </a:solidFill>
              </a:rPr>
              <a:t>건축 허가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시</a:t>
            </a:r>
            <a:r>
              <a:rPr lang="es-MX" altLang="ko-KR" sz="1100" b="1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ko-KR" altLang="en-US" sz="1100" b="1" u="sng" dirty="0">
                <a:solidFill>
                  <a:schemeClr val="accent3"/>
                </a:solidFill>
              </a:rPr>
              <a:t>임목벌채 허가 및 신고</a:t>
            </a:r>
            <a:endParaRPr lang="es-MX" altLang="ko-KR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시</a:t>
            </a:r>
            <a:r>
              <a:rPr lang="es-MX" altLang="ko-KR" sz="1100" b="1" dirty="0"/>
              <a:t>)</a:t>
            </a:r>
            <a:endParaRPr lang="es-MX" sz="1100" dirty="0"/>
          </a:p>
          <a:p>
            <a:pPr algn="ctr"/>
            <a:endParaRPr lang="es-MX" sz="1100" dirty="0"/>
          </a:p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운영에 대한 환경 영향 승인</a:t>
            </a:r>
            <a:br>
              <a:rPr lang="ko-KR" altLang="es-MX" sz="1100" dirty="0"/>
            </a:br>
            <a:r>
              <a:rPr lang="es-MX" altLang="ko-KR" sz="11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s-MX" sz="11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주 또는 연방</a:t>
            </a:r>
            <a:r>
              <a:rPr lang="es-MX" altLang="ko-KR" sz="11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ctr"/>
            <a:endParaRPr lang="es-MX" sz="1100" dirty="0">
              <a:solidFill>
                <a:schemeClr val="accent6"/>
              </a:solidFill>
            </a:endParaRPr>
          </a:p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필요한 경우 운영을 위한 환경 위험 승인</a:t>
            </a:r>
            <a:endParaRPr lang="es-MX" altLang="ko-KR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주 또는 연방</a:t>
            </a:r>
            <a:r>
              <a:rPr lang="es-MX" altLang="ko-KR" sz="1100" b="1" dirty="0"/>
              <a:t>)</a:t>
            </a:r>
            <a:endParaRPr lang="es-MX" sz="1100" b="1" dirty="0"/>
          </a:p>
          <a:p>
            <a:pPr algn="ctr"/>
            <a:endParaRPr lang="es-MX" sz="1100" dirty="0"/>
          </a:p>
          <a:p>
            <a:pPr algn="ctr"/>
            <a:endParaRPr lang="es-MX" sz="11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109603" y="2850085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40 -60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412800" y="217248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/>
              <a:t>4</a:t>
            </a:r>
            <a:r>
              <a:rPr lang="ko-KR" altLang="en-US" sz="1600" b="1" dirty="0"/>
              <a:t> 단계</a:t>
            </a:r>
            <a:endParaRPr lang="es-MX" sz="1600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886931" y="3273701"/>
            <a:ext cx="220983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운영을 위한 특수 폐기물 생성자로 등록</a:t>
            </a:r>
            <a:endParaRPr lang="es-MX" altLang="ko-KR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상태</a:t>
            </a:r>
            <a:r>
              <a:rPr lang="es-MX" altLang="ko-KR" sz="1100" b="1" dirty="0"/>
              <a:t>)</a:t>
            </a:r>
          </a:p>
          <a:p>
            <a:pPr algn="ctr"/>
            <a:endParaRPr lang="en-US" sz="1100" dirty="0"/>
          </a:p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운영을 위해 유해 폐기물 생성자로 등록</a:t>
            </a:r>
            <a:endParaRPr lang="es-MX" altLang="ko-KR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연방</a:t>
            </a:r>
            <a:r>
              <a:rPr lang="es-MX" altLang="ko-KR" sz="1100" b="1" dirty="0"/>
              <a:t>)</a:t>
            </a:r>
          </a:p>
          <a:p>
            <a:pPr algn="ctr"/>
            <a:endParaRPr lang="en-US" sz="1100" dirty="0"/>
          </a:p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운영을 위한 운영을 위한 방류수 등록</a:t>
            </a:r>
            <a:endParaRPr lang="es-MX" altLang="ko-KR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주 또는 연방</a:t>
            </a:r>
            <a:r>
              <a:rPr lang="es-MX" altLang="ko-KR" sz="1100" b="1" dirty="0"/>
              <a:t>)</a:t>
            </a:r>
          </a:p>
          <a:p>
            <a:pPr algn="ctr"/>
            <a:endParaRPr lang="en-US" sz="1100" dirty="0"/>
          </a:p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국민보호청 운영승인</a:t>
            </a:r>
            <a:endParaRPr lang="es-MX" altLang="ko-KR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연방</a:t>
            </a:r>
            <a:r>
              <a:rPr lang="es-MX" altLang="ko-KR" sz="1100" b="1" dirty="0"/>
              <a:t>)</a:t>
            </a:r>
          </a:p>
          <a:p>
            <a:pPr algn="ctr"/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ko-KR" alt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운영 라이센스</a:t>
            </a:r>
            <a:endParaRPr lang="es-MX" altLang="ko-KR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altLang="ko-KR" sz="1100" b="1" dirty="0"/>
              <a:t>(</a:t>
            </a:r>
            <a:r>
              <a:rPr lang="ko-KR" altLang="es-MX" sz="1100" b="1" dirty="0"/>
              <a:t>시 또는 주 또는 연방</a:t>
            </a:r>
            <a:r>
              <a:rPr lang="es-MX" altLang="ko-KR" sz="1100" b="1" dirty="0"/>
              <a:t>)</a:t>
            </a:r>
            <a:endParaRPr lang="es-MX" sz="11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266592" y="2890381"/>
            <a:ext cx="134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20 - 45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  <a:endParaRPr lang="es-MX" sz="105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90152" y="1466860"/>
            <a:ext cx="6956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s-MX" sz="1000" i="1" dirty="0"/>
              <a:t>*예상 시간은 다를 수 있습니다</a:t>
            </a:r>
            <a:r>
              <a:rPr lang="es-MX" altLang="ko-KR" sz="1000" i="1" dirty="0"/>
              <a:t>.</a:t>
            </a:r>
          </a:p>
          <a:p>
            <a:pPr algn="just"/>
            <a:r>
              <a:rPr lang="ko-KR" altLang="es-MX" sz="1000" i="1" dirty="0"/>
              <a:t>참고</a:t>
            </a:r>
            <a:r>
              <a:rPr lang="es-MX" altLang="ko-KR" sz="1000" i="1" dirty="0"/>
              <a:t>: </a:t>
            </a:r>
            <a:r>
              <a:rPr lang="ko-KR" altLang="es-MX" sz="1000" i="1" dirty="0"/>
              <a:t>추가 허가</a:t>
            </a:r>
            <a:r>
              <a:rPr lang="es-MX" altLang="ko-KR" sz="1000" i="1" dirty="0"/>
              <a:t>, </a:t>
            </a:r>
            <a:r>
              <a:rPr lang="ko-KR" altLang="es-MX" sz="1000" i="1" dirty="0"/>
              <a:t>라이선스 및</a:t>
            </a:r>
            <a:r>
              <a:rPr lang="es-MX" altLang="ko-KR" sz="1000" i="1" dirty="0"/>
              <a:t>/</a:t>
            </a:r>
            <a:r>
              <a:rPr lang="ko-KR" altLang="es-MX" sz="1000" i="1" dirty="0"/>
              <a:t>또는 승인이 필요할 수 있습니다</a:t>
            </a:r>
            <a:r>
              <a:rPr lang="es-MX" altLang="ko-KR" sz="1000" i="1" dirty="0"/>
              <a:t>.</a:t>
            </a:r>
            <a:endParaRPr lang="en-US" sz="1000" b="1" i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422980" y="2862937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45 - 60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  <a:endParaRPr lang="es-MX" sz="105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5260A9F-FD66-4DC3-B26C-413F8747E5F5}"/>
              </a:ext>
            </a:extLst>
          </p:cNvPr>
          <p:cNvSpPr txBox="1"/>
          <p:nvPr/>
        </p:nvSpPr>
        <p:spPr>
          <a:xfrm>
            <a:off x="571599" y="2840388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15 - 25 </a:t>
            </a:r>
            <a:r>
              <a:rPr lang="ko-KR" altLang="en-US" sz="1050" dirty="0"/>
              <a:t>영업일</a:t>
            </a:r>
            <a:r>
              <a:rPr lang="es-MX" sz="1200" dirty="0"/>
              <a:t>*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0BD740D-C859-4DCC-AF15-F0B8CD24A321}"/>
              </a:ext>
            </a:extLst>
          </p:cNvPr>
          <p:cNvCxnSpPr>
            <a:cxnSpLocks/>
          </p:cNvCxnSpPr>
          <p:nvPr/>
        </p:nvCxnSpPr>
        <p:spPr>
          <a:xfrm flipV="1">
            <a:off x="4175175" y="2743200"/>
            <a:ext cx="4865794" cy="29116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  <a:alpha val="8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2ADCF9B-AE7F-4CB7-83D9-34DF8A6FA8E5}"/>
              </a:ext>
            </a:extLst>
          </p:cNvPr>
          <p:cNvCxnSpPr>
            <a:cxnSpLocks/>
          </p:cNvCxnSpPr>
          <p:nvPr/>
        </p:nvCxnSpPr>
        <p:spPr>
          <a:xfrm>
            <a:off x="4163457" y="2532973"/>
            <a:ext cx="11718" cy="6608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7539E4A-A55A-4020-8694-3A3A056D2601}"/>
              </a:ext>
            </a:extLst>
          </p:cNvPr>
          <p:cNvCxnSpPr>
            <a:cxnSpLocks/>
          </p:cNvCxnSpPr>
          <p:nvPr/>
        </p:nvCxnSpPr>
        <p:spPr>
          <a:xfrm>
            <a:off x="6908636" y="2559980"/>
            <a:ext cx="11718" cy="6608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5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50038" y="2474144"/>
            <a:ext cx="1536040" cy="91962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n-US" altLang="es-MX" sz="2000" b="1" cap="all" dirty="0"/>
              <a:t>IMMEX</a:t>
            </a:r>
            <a:r>
              <a:rPr lang="en-US" altLang="es-MX" sz="2000" dirty="0">
                <a:latin typeface="Century Gothic" pitchFamily="34" charset="0"/>
              </a:rPr>
              <a:t> </a:t>
            </a:r>
            <a:r>
              <a:rPr lang="en-US" altLang="es-MX" sz="2000" b="1" cap="all" dirty="0"/>
              <a:t>PROGRAM</a:t>
            </a:r>
            <a:r>
              <a:rPr lang="en-US" altLang="es-MX" sz="2000" dirty="0">
                <a:latin typeface="Century Gothic" pitchFamily="34" charset="0"/>
              </a:rPr>
              <a:t>.</a:t>
            </a:r>
            <a:r>
              <a:rPr lang="es-MX" sz="2400" dirty="0"/>
              <a:t> ©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33705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-6854" y="3978737"/>
            <a:ext cx="1088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재산의 소유권 혹은 임대계약 </a:t>
            </a:r>
            <a:r>
              <a:rPr lang="en-US" sz="1000" dirty="0"/>
              <a:t>(</a:t>
            </a:r>
            <a:r>
              <a:rPr lang="ko-KR" altLang="en-US" sz="1000" dirty="0"/>
              <a:t>최소 </a:t>
            </a:r>
            <a:r>
              <a:rPr lang="en-US" altLang="ko-KR" sz="1000" dirty="0"/>
              <a:t>1</a:t>
            </a:r>
            <a:r>
              <a:rPr lang="ko-KR" altLang="en-US" sz="1000" dirty="0"/>
              <a:t>년의 임대계약기간</a:t>
            </a:r>
            <a:r>
              <a:rPr lang="en-US" altLang="ko-KR" sz="1000" dirty="0"/>
              <a:t>)</a:t>
            </a:r>
            <a:endParaRPr lang="en-US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12337" y="4323560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889321" y="4621615"/>
            <a:ext cx="976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err="1"/>
              <a:t>Maquila</a:t>
            </a:r>
            <a:r>
              <a:rPr lang="en-US" sz="1000" i="1" dirty="0"/>
              <a:t> </a:t>
            </a:r>
            <a:r>
              <a:rPr lang="ko-KR" altLang="en-US" sz="1000" i="1" dirty="0"/>
              <a:t>협약</a:t>
            </a:r>
            <a:endParaRPr lang="en-US" sz="10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32583" y="1868107"/>
            <a:ext cx="4688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2 - 4 </a:t>
            </a:r>
            <a:r>
              <a:rPr lang="ko-KR" altLang="en-US" sz="1100" b="1" dirty="0"/>
              <a:t>주</a:t>
            </a:r>
            <a:r>
              <a:rPr lang="en-US" sz="1100" b="1" dirty="0"/>
              <a:t>*</a:t>
            </a:r>
          </a:p>
          <a:p>
            <a:pPr algn="ctr"/>
            <a:r>
              <a:rPr lang="en-US" sz="1100" b="1" dirty="0"/>
              <a:t>(2-5 </a:t>
            </a:r>
            <a:r>
              <a:rPr lang="ko-KR" altLang="en-US" sz="1100" b="1" dirty="0"/>
              <a:t>번 항을 포함한 정보 취합 및 검토</a:t>
            </a:r>
            <a:r>
              <a:rPr lang="en-US" sz="1100" b="1" dirty="0"/>
              <a:t>)</a:t>
            </a:r>
          </a:p>
        </p:txBody>
      </p:sp>
      <p:cxnSp>
        <p:nvCxnSpPr>
          <p:cNvPr id="37" name="Conector recto de flecha 36"/>
          <p:cNvCxnSpPr>
            <a:stCxn id="69" idx="4"/>
            <a:endCxn id="15" idx="0"/>
          </p:cNvCxnSpPr>
          <p:nvPr/>
        </p:nvCxnSpPr>
        <p:spPr>
          <a:xfrm>
            <a:off x="534025" y="3157691"/>
            <a:ext cx="3524" cy="821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13156" y="287391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1272461" y="287447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lipse 74"/>
          <p:cNvSpPr/>
          <p:nvPr/>
        </p:nvSpPr>
        <p:spPr>
          <a:xfrm>
            <a:off x="2258708" y="2884725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cto de flecha 63"/>
          <p:cNvCxnSpPr>
            <a:endCxn id="70" idx="0"/>
          </p:cNvCxnSpPr>
          <p:nvPr/>
        </p:nvCxnSpPr>
        <p:spPr>
          <a:xfrm flipH="1">
            <a:off x="1393330" y="2443653"/>
            <a:ext cx="5168" cy="430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20" idx="0"/>
            <a:endCxn id="3" idx="1"/>
          </p:cNvCxnSpPr>
          <p:nvPr/>
        </p:nvCxnSpPr>
        <p:spPr>
          <a:xfrm flipH="1">
            <a:off x="5950038" y="2435745"/>
            <a:ext cx="3" cy="498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 flipH="1">
            <a:off x="2381998" y="3168505"/>
            <a:ext cx="10458" cy="19101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28242" y="2450637"/>
            <a:ext cx="89387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69" idx="0"/>
          </p:cNvCxnSpPr>
          <p:nvPr/>
        </p:nvCxnSpPr>
        <p:spPr>
          <a:xfrm>
            <a:off x="534025" y="2440884"/>
            <a:ext cx="0" cy="433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70" idx="4"/>
            <a:endCxn id="35" idx="0"/>
          </p:cNvCxnSpPr>
          <p:nvPr/>
        </p:nvCxnSpPr>
        <p:spPr>
          <a:xfrm flipH="1">
            <a:off x="1377381" y="3158251"/>
            <a:ext cx="15949" cy="1463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573871" y="5155571"/>
            <a:ext cx="34838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멕시코 투자프로그램에 대한 상세정보</a:t>
            </a:r>
            <a:r>
              <a:rPr lang="en-US" sz="1000" dirty="0"/>
              <a:t>: </a:t>
            </a:r>
          </a:p>
          <a:p>
            <a:r>
              <a:rPr lang="en-US" sz="1000" b="1" dirty="0"/>
              <a:t>(1) </a:t>
            </a:r>
            <a:r>
              <a:rPr lang="ko-KR" altLang="en-US" sz="1000" dirty="0"/>
              <a:t>직접 혹은 간접적으로 고용할 근로자와 직원의 수</a:t>
            </a:r>
            <a:r>
              <a:rPr lang="en-US" sz="1000" dirty="0"/>
              <a:t>; </a:t>
            </a:r>
          </a:p>
          <a:p>
            <a:r>
              <a:rPr lang="en-US" sz="1000" b="1" dirty="0"/>
              <a:t>(2) </a:t>
            </a:r>
            <a:r>
              <a:rPr lang="ko-KR" altLang="en-US" sz="1000" dirty="0"/>
              <a:t>프로젝트의 원자재와 기계류의 예상 물량 및 총 가치</a:t>
            </a:r>
            <a:r>
              <a:rPr lang="en-US" sz="1000" dirty="0"/>
              <a:t>; </a:t>
            </a:r>
            <a:r>
              <a:rPr lang="en-US" sz="1000" b="1" dirty="0"/>
              <a:t>(3) </a:t>
            </a:r>
            <a:r>
              <a:rPr lang="ko-KR" altLang="en-US" sz="1000" dirty="0"/>
              <a:t>시설의 배치도</a:t>
            </a:r>
            <a:r>
              <a:rPr lang="en-US" sz="1000" dirty="0"/>
              <a:t>; </a:t>
            </a:r>
          </a:p>
          <a:p>
            <a:r>
              <a:rPr lang="en-US" sz="1000" b="1" dirty="0"/>
              <a:t>(4) </a:t>
            </a:r>
            <a:r>
              <a:rPr lang="ko-KR" altLang="en-US" sz="1000" dirty="0"/>
              <a:t>생산 프로세스 배치도</a:t>
            </a:r>
            <a:r>
              <a:rPr lang="en-US" sz="1000" dirty="0"/>
              <a:t>.</a:t>
            </a:r>
          </a:p>
        </p:txBody>
      </p:sp>
      <p:sp>
        <p:nvSpPr>
          <p:cNvPr id="20" name="Abrir corchete 19"/>
          <p:cNvSpPr/>
          <p:nvPr/>
        </p:nvSpPr>
        <p:spPr>
          <a:xfrm rot="5400000">
            <a:off x="2873040" y="-641256"/>
            <a:ext cx="737984" cy="541601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CuadroTexto 56"/>
          <p:cNvSpPr txBox="1"/>
          <p:nvPr/>
        </p:nvSpPr>
        <p:spPr>
          <a:xfrm>
            <a:off x="2104539" y="1443127"/>
            <a:ext cx="4638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/>
              <a:t>예상 소요시간</a:t>
            </a:r>
            <a:endParaRPr lang="en-US" sz="11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868522" y="3819183"/>
            <a:ext cx="1269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경제부 직원 시찰 방문 </a:t>
            </a:r>
            <a:r>
              <a:rPr lang="en-US" sz="1000" dirty="0"/>
              <a:t>(</a:t>
            </a:r>
            <a:r>
              <a:rPr lang="ko-KR" altLang="en-US" sz="1000" dirty="0"/>
              <a:t>하루 소요</a:t>
            </a:r>
            <a:r>
              <a:rPr lang="en-US" sz="1000" dirty="0"/>
              <a:t>)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053109" y="4509441"/>
            <a:ext cx="1073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경제부의 최종 답변 </a:t>
            </a:r>
            <a:r>
              <a:rPr lang="en-US" sz="1000" dirty="0"/>
              <a:t>(</a:t>
            </a:r>
            <a:r>
              <a:rPr lang="ko-KR" altLang="en-US" sz="1000" dirty="0"/>
              <a:t>승인</a:t>
            </a:r>
            <a:r>
              <a:rPr lang="en-US" sz="1000" dirty="0"/>
              <a:t>) 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6041659" y="1864644"/>
            <a:ext cx="1361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 – 15 </a:t>
            </a:r>
            <a:r>
              <a:rPr lang="ko-KR" altLang="en-US" sz="1100" b="1" dirty="0"/>
              <a:t>영업일</a:t>
            </a:r>
            <a:r>
              <a:rPr lang="en-US" sz="1100" b="1" dirty="0"/>
              <a:t>*</a:t>
            </a:r>
          </a:p>
        </p:txBody>
      </p:sp>
      <p:cxnSp>
        <p:nvCxnSpPr>
          <p:cNvPr id="39" name="Conector recto de flecha 38"/>
          <p:cNvCxnSpPr>
            <a:stCxn id="41" idx="4"/>
            <a:endCxn id="32" idx="0"/>
          </p:cNvCxnSpPr>
          <p:nvPr/>
        </p:nvCxnSpPr>
        <p:spPr>
          <a:xfrm flipH="1">
            <a:off x="8590008" y="3152511"/>
            <a:ext cx="29981" cy="135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7370807" y="2853534"/>
            <a:ext cx="265126" cy="31117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1" name="Elipse 40"/>
          <p:cNvSpPr/>
          <p:nvPr/>
        </p:nvSpPr>
        <p:spPr>
          <a:xfrm>
            <a:off x="8478726" y="2853534"/>
            <a:ext cx="282525" cy="29897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53" name="Conector recto de flecha 52"/>
          <p:cNvCxnSpPr/>
          <p:nvPr/>
        </p:nvCxnSpPr>
        <p:spPr>
          <a:xfrm>
            <a:off x="8611669" y="2460786"/>
            <a:ext cx="0" cy="40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40" idx="4"/>
            <a:endCxn id="30" idx="0"/>
          </p:cNvCxnSpPr>
          <p:nvPr/>
        </p:nvCxnSpPr>
        <p:spPr>
          <a:xfrm>
            <a:off x="7503370" y="3164708"/>
            <a:ext cx="0" cy="654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>
            <a:endCxn id="75" idx="0"/>
          </p:cNvCxnSpPr>
          <p:nvPr/>
        </p:nvCxnSpPr>
        <p:spPr>
          <a:xfrm flipH="1">
            <a:off x="2379577" y="2435742"/>
            <a:ext cx="6526" cy="44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brir corchete 59"/>
          <p:cNvSpPr/>
          <p:nvPr/>
        </p:nvSpPr>
        <p:spPr>
          <a:xfrm rot="5400000">
            <a:off x="6359952" y="1281432"/>
            <a:ext cx="724766" cy="1544593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CuadroTexto 60"/>
          <p:cNvSpPr txBox="1"/>
          <p:nvPr/>
        </p:nvSpPr>
        <p:spPr>
          <a:xfrm>
            <a:off x="7686452" y="1874013"/>
            <a:ext cx="87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5 – 10 </a:t>
            </a:r>
            <a:r>
              <a:rPr lang="ko-KR" altLang="en-US" sz="1100" b="1" dirty="0"/>
              <a:t>영업일</a:t>
            </a:r>
            <a:r>
              <a:rPr lang="en-US" sz="1100" b="1" dirty="0"/>
              <a:t>*</a:t>
            </a:r>
          </a:p>
        </p:txBody>
      </p:sp>
      <p:sp>
        <p:nvSpPr>
          <p:cNvPr id="62" name="Abrir corchete 61"/>
          <p:cNvSpPr/>
          <p:nvPr/>
        </p:nvSpPr>
        <p:spPr>
          <a:xfrm rot="5400000">
            <a:off x="7688855" y="1500284"/>
            <a:ext cx="728589" cy="111703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/>
          <p:cNvSpPr/>
          <p:nvPr/>
        </p:nvSpPr>
        <p:spPr>
          <a:xfrm>
            <a:off x="5849000" y="2899694"/>
            <a:ext cx="203979" cy="26433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72" name="Conector recto de flecha 71"/>
          <p:cNvCxnSpPr/>
          <p:nvPr/>
        </p:nvCxnSpPr>
        <p:spPr>
          <a:xfrm>
            <a:off x="7488561" y="2475643"/>
            <a:ext cx="12879" cy="3862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>
            <a:off x="5935264" y="3164032"/>
            <a:ext cx="6034" cy="2231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CuadroTexto 92"/>
          <p:cNvSpPr txBox="1"/>
          <p:nvPr/>
        </p:nvSpPr>
        <p:spPr>
          <a:xfrm>
            <a:off x="6041660" y="6375680"/>
            <a:ext cx="2809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</a:t>
            </a:r>
            <a:r>
              <a:rPr lang="ko-KR" altLang="en-US" sz="1100" i="1" dirty="0"/>
              <a:t>예상 소요 시간은  상이할 수 있음</a:t>
            </a:r>
            <a:endParaRPr lang="en-US" sz="1100" dirty="0"/>
          </a:p>
        </p:txBody>
      </p:sp>
      <p:sp>
        <p:nvSpPr>
          <p:cNvPr id="108" name="Elipse 107"/>
          <p:cNvSpPr/>
          <p:nvPr/>
        </p:nvSpPr>
        <p:spPr>
          <a:xfrm>
            <a:off x="3366499" y="2899694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ector recto de flecha 108"/>
          <p:cNvCxnSpPr/>
          <p:nvPr/>
        </p:nvCxnSpPr>
        <p:spPr>
          <a:xfrm flipH="1">
            <a:off x="3500247" y="3183474"/>
            <a:ext cx="1" cy="6357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/>
          <p:cNvSpPr txBox="1"/>
          <p:nvPr/>
        </p:nvSpPr>
        <p:spPr>
          <a:xfrm>
            <a:off x="2873351" y="3799140"/>
            <a:ext cx="129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수입 계획이 있는 기계류</a:t>
            </a:r>
            <a:r>
              <a:rPr lang="en-US" altLang="ko-KR" sz="1000" dirty="0"/>
              <a:t>,</a:t>
            </a:r>
            <a:r>
              <a:rPr lang="ko-KR" altLang="en-US" sz="1000" dirty="0"/>
              <a:t> 장비 및 원자재 그리고 수출 계획이 있는 완성품의 멕시코 </a:t>
            </a:r>
            <a:r>
              <a:rPr lang="en-US" altLang="ko-KR" sz="1000" dirty="0"/>
              <a:t>HS </a:t>
            </a:r>
            <a:r>
              <a:rPr lang="ko-KR" altLang="en-US" sz="1000" dirty="0"/>
              <a:t>코드의 분류</a:t>
            </a:r>
            <a:endParaRPr lang="en-US" sz="1000" dirty="0"/>
          </a:p>
        </p:txBody>
      </p:sp>
      <p:cxnSp>
        <p:nvCxnSpPr>
          <p:cNvPr id="111" name="Conector recto de flecha 110"/>
          <p:cNvCxnSpPr/>
          <p:nvPr/>
        </p:nvCxnSpPr>
        <p:spPr>
          <a:xfrm flipH="1">
            <a:off x="3474489" y="2449408"/>
            <a:ext cx="5738" cy="450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Elipse 115"/>
          <p:cNvSpPr/>
          <p:nvPr/>
        </p:nvSpPr>
        <p:spPr>
          <a:xfrm>
            <a:off x="4473723" y="2853534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117" name="Conector recto de flecha 116"/>
          <p:cNvCxnSpPr>
            <a:cxnSpLocks/>
          </p:cNvCxnSpPr>
          <p:nvPr/>
        </p:nvCxnSpPr>
        <p:spPr>
          <a:xfrm flipH="1">
            <a:off x="4585235" y="3137314"/>
            <a:ext cx="302" cy="1386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4008876" y="4493851"/>
            <a:ext cx="116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멕시코 세금 당국 에 대한  세무준수 증거 및 전자 세금납부자 비밀번호</a:t>
            </a:r>
            <a:r>
              <a:rPr lang="en-US" altLang="ko-KR" sz="1000" dirty="0"/>
              <a:t>/</a:t>
            </a:r>
            <a:r>
              <a:rPr lang="ko-KR" altLang="en-US" sz="1000" dirty="0"/>
              <a:t>코드 서명 </a:t>
            </a:r>
            <a:r>
              <a:rPr lang="es-MX" sz="1000" dirty="0"/>
              <a:t>(FIEL)</a:t>
            </a:r>
          </a:p>
        </p:txBody>
      </p:sp>
      <p:cxnSp>
        <p:nvCxnSpPr>
          <p:cNvPr id="119" name="Conector recto de flecha 118"/>
          <p:cNvCxnSpPr>
            <a:cxnSpLocks/>
          </p:cNvCxnSpPr>
          <p:nvPr/>
        </p:nvCxnSpPr>
        <p:spPr>
          <a:xfrm>
            <a:off x="4589408" y="2456077"/>
            <a:ext cx="5184" cy="397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uadroTexto 91"/>
          <p:cNvSpPr txBox="1"/>
          <p:nvPr/>
        </p:nvSpPr>
        <p:spPr>
          <a:xfrm rot="21552047">
            <a:off x="5446405" y="5551905"/>
            <a:ext cx="981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000"/>
            </a:lvl1pPr>
          </a:lstStyle>
          <a:p>
            <a:r>
              <a:rPr lang="ko-KR" altLang="en-US" b="1" dirty="0"/>
              <a:t>신청서 접수</a:t>
            </a:r>
            <a:endParaRPr lang="en-US" b="1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25E1C92-D1B6-6A28-E7A5-0C8311C45FE1}"/>
              </a:ext>
            </a:extLst>
          </p:cNvPr>
          <p:cNvSpPr/>
          <p:nvPr/>
        </p:nvSpPr>
        <p:spPr>
          <a:xfrm>
            <a:off x="5305127" y="2852028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475E8942-E186-D0EE-E2DF-50BA51520C97}"/>
              </a:ext>
            </a:extLst>
          </p:cNvPr>
          <p:cNvCxnSpPr/>
          <p:nvPr/>
        </p:nvCxnSpPr>
        <p:spPr>
          <a:xfrm>
            <a:off x="5411755" y="2472679"/>
            <a:ext cx="5184" cy="397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DE629231-FD12-3236-6322-A0FDEE6D5D86}"/>
              </a:ext>
            </a:extLst>
          </p:cNvPr>
          <p:cNvCxnSpPr/>
          <p:nvPr/>
        </p:nvCxnSpPr>
        <p:spPr>
          <a:xfrm flipH="1">
            <a:off x="5434746" y="3153916"/>
            <a:ext cx="302" cy="1386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4826F6D0-B271-FBA1-7FD4-B785276B5A38}"/>
              </a:ext>
            </a:extLst>
          </p:cNvPr>
          <p:cNvSpPr txBox="1"/>
          <p:nvPr/>
        </p:nvSpPr>
        <p:spPr>
          <a:xfrm>
            <a:off x="4846145" y="4523622"/>
            <a:ext cx="1159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000" dirty="0"/>
              <a:t>진술서</a:t>
            </a:r>
            <a:endParaRPr lang="es-MX" altLang="ko-KR" sz="1000" dirty="0"/>
          </a:p>
          <a:p>
            <a:pPr algn="ctr"/>
            <a:r>
              <a:rPr lang="es-MX" altLang="ko-KR" sz="1000" dirty="0"/>
              <a:t>(</a:t>
            </a:r>
            <a:r>
              <a:rPr lang="ko-KR" altLang="en-US" sz="1000" dirty="0"/>
              <a:t>하루 소요</a:t>
            </a:r>
            <a:r>
              <a:rPr lang="es-MX" altLang="ko-KR" sz="1000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2845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ángulo 77"/>
          <p:cNvSpPr/>
          <p:nvPr/>
        </p:nvSpPr>
        <p:spPr>
          <a:xfrm>
            <a:off x="7086809" y="2464923"/>
            <a:ext cx="881326" cy="90423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ángulo 76"/>
          <p:cNvSpPr/>
          <p:nvPr/>
        </p:nvSpPr>
        <p:spPr>
          <a:xfrm>
            <a:off x="7977628" y="2460787"/>
            <a:ext cx="822365" cy="924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5333677" y="2460786"/>
            <a:ext cx="813165" cy="91962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ko-KR" altLang="en-US" sz="2000" b="1" cap="all" dirty="0"/>
              <a:t>부가가치세  증명</a:t>
            </a:r>
            <a:r>
              <a:rPr lang="en-US" altLang="es-MX" sz="2000" b="1" cap="all" dirty="0"/>
              <a:t> (2016</a:t>
            </a:r>
            <a:r>
              <a:rPr lang="ko-KR" altLang="en-US" sz="2000" b="1" cap="all" dirty="0"/>
              <a:t>년 </a:t>
            </a:r>
            <a:r>
              <a:rPr lang="en-US" altLang="ko-KR" sz="2000" b="1" cap="all" dirty="0"/>
              <a:t>6</a:t>
            </a:r>
            <a:r>
              <a:rPr lang="ko-KR" altLang="en-US" sz="2000" b="1" cap="all" dirty="0"/>
              <a:t>월 </a:t>
            </a:r>
            <a:r>
              <a:rPr lang="en-US" altLang="ko-KR" sz="2000" b="1" cap="all" dirty="0"/>
              <a:t>8</a:t>
            </a:r>
            <a:r>
              <a:rPr lang="ko-KR" altLang="en-US" sz="2000" b="1" cap="all" dirty="0"/>
              <a:t>일자 발효</a:t>
            </a:r>
            <a:r>
              <a:rPr lang="en-US" altLang="es-MX" sz="2000" b="1" cap="all" dirty="0"/>
              <a:t>).</a:t>
            </a:r>
            <a:r>
              <a:rPr lang="es-MX" sz="2400" dirty="0"/>
              <a:t> © 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128242" y="3409137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-6854" y="3978737"/>
            <a:ext cx="10888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세금 당국에 대한 기업의 세무 준수 증거</a:t>
            </a:r>
            <a:r>
              <a:rPr lang="en-US" altLang="ko-KR" sz="1000" dirty="0"/>
              <a:t>,</a:t>
            </a:r>
            <a:r>
              <a:rPr lang="ko-KR" altLang="en-US" sz="1000" dirty="0"/>
              <a:t> </a:t>
            </a:r>
            <a:r>
              <a:rPr lang="es-MX" sz="1000" dirty="0"/>
              <a:t> </a:t>
            </a:r>
            <a:r>
              <a:rPr lang="ko-KR" altLang="en-US" sz="1000" dirty="0"/>
              <a:t>서신 및 납세자 받은 편지함</a:t>
            </a:r>
            <a:endParaRPr lang="es-MX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12337" y="4323560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84536" y="4621615"/>
            <a:ext cx="976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재고 관리 소프트웨어 시스템 </a:t>
            </a:r>
            <a:r>
              <a:rPr lang="en-US" altLang="ko-KR" sz="1000" dirty="0"/>
              <a:t>(</a:t>
            </a:r>
            <a:r>
              <a:rPr lang="en-US" sz="1000" dirty="0"/>
              <a:t>24, 31 </a:t>
            </a:r>
            <a:r>
              <a:rPr lang="ko-KR" altLang="en-US" sz="1000" dirty="0"/>
              <a:t>항목 유첨</a:t>
            </a:r>
            <a:r>
              <a:rPr lang="en-US" sz="1000" dirty="0"/>
              <a:t>)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32583" y="1868107"/>
            <a:ext cx="4688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2 - 5 </a:t>
            </a:r>
            <a:r>
              <a:rPr lang="ko-KR" altLang="en-US" sz="1100" b="1" dirty="0"/>
              <a:t>주</a:t>
            </a:r>
            <a:r>
              <a:rPr lang="en-US" sz="1100" b="1" dirty="0"/>
              <a:t>*</a:t>
            </a:r>
          </a:p>
          <a:p>
            <a:pPr algn="ctr"/>
            <a:r>
              <a:rPr lang="en-US" sz="1100" b="1" dirty="0"/>
              <a:t>(1</a:t>
            </a:r>
            <a:r>
              <a:rPr lang="en-US" altLang="ko-KR" sz="1100" b="1" dirty="0"/>
              <a:t>-8 </a:t>
            </a:r>
            <a:r>
              <a:rPr lang="ko-KR" altLang="en-US" sz="1100" b="1" dirty="0"/>
              <a:t>번 항을 포함한 정보 취합 및 검토</a:t>
            </a:r>
            <a:r>
              <a:rPr lang="en-US" sz="1100" b="1" dirty="0"/>
              <a:t>)</a:t>
            </a:r>
          </a:p>
        </p:txBody>
      </p:sp>
      <p:cxnSp>
        <p:nvCxnSpPr>
          <p:cNvPr id="37" name="Conector recto de flecha 36"/>
          <p:cNvCxnSpPr>
            <a:stCxn id="69" idx="4"/>
            <a:endCxn id="15" idx="0"/>
          </p:cNvCxnSpPr>
          <p:nvPr/>
        </p:nvCxnSpPr>
        <p:spPr>
          <a:xfrm>
            <a:off x="534025" y="3157691"/>
            <a:ext cx="3524" cy="821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13156" y="287391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ipse 69"/>
          <p:cNvSpPr/>
          <p:nvPr/>
        </p:nvSpPr>
        <p:spPr>
          <a:xfrm flipH="1">
            <a:off x="1133477" y="2853208"/>
            <a:ext cx="238775" cy="290359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lipse 74"/>
          <p:cNvSpPr/>
          <p:nvPr/>
        </p:nvSpPr>
        <p:spPr>
          <a:xfrm>
            <a:off x="1667188" y="2884725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cto de flecha 63"/>
          <p:cNvCxnSpPr/>
          <p:nvPr/>
        </p:nvCxnSpPr>
        <p:spPr>
          <a:xfrm flipH="1">
            <a:off x="1260484" y="2457508"/>
            <a:ext cx="5168" cy="430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20" idx="0"/>
            <a:endCxn id="71" idx="0"/>
          </p:cNvCxnSpPr>
          <p:nvPr/>
        </p:nvCxnSpPr>
        <p:spPr>
          <a:xfrm flipH="1">
            <a:off x="5317076" y="2463691"/>
            <a:ext cx="9898" cy="416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1774514" y="3168505"/>
            <a:ext cx="4381" cy="22771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28242" y="2450637"/>
            <a:ext cx="89387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69" idx="0"/>
          </p:cNvCxnSpPr>
          <p:nvPr/>
        </p:nvCxnSpPr>
        <p:spPr>
          <a:xfrm>
            <a:off x="534025" y="2440884"/>
            <a:ext cx="0" cy="433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70" idx="4"/>
            <a:endCxn id="35" idx="0"/>
          </p:cNvCxnSpPr>
          <p:nvPr/>
        </p:nvCxnSpPr>
        <p:spPr>
          <a:xfrm>
            <a:off x="1252864" y="3143567"/>
            <a:ext cx="19732" cy="1478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1202019" y="5445629"/>
            <a:ext cx="10712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직원 등록 및 기부금 납부 </a:t>
            </a:r>
            <a:r>
              <a:rPr lang="en-US" altLang="ko-KR" sz="1000" dirty="0"/>
              <a:t>(</a:t>
            </a:r>
            <a:r>
              <a:rPr lang="ko-KR" altLang="en-US" sz="1000" dirty="0"/>
              <a:t>직원 </a:t>
            </a:r>
            <a:r>
              <a:rPr lang="en-US" altLang="ko-KR" sz="1000" dirty="0"/>
              <a:t>10</a:t>
            </a:r>
            <a:r>
              <a:rPr lang="ko-KR" altLang="en-US" sz="1000" dirty="0"/>
              <a:t>명</a:t>
            </a:r>
            <a:r>
              <a:rPr lang="en-US" altLang="ko-KR" sz="1000" dirty="0"/>
              <a:t>) </a:t>
            </a:r>
            <a:r>
              <a:rPr lang="en-US" sz="1000" dirty="0"/>
              <a:t> </a:t>
            </a:r>
          </a:p>
        </p:txBody>
      </p:sp>
      <p:sp>
        <p:nvSpPr>
          <p:cNvPr id="20" name="Abrir corchete 19"/>
          <p:cNvSpPr/>
          <p:nvPr/>
        </p:nvSpPr>
        <p:spPr>
          <a:xfrm rot="5400000">
            <a:off x="2547533" y="-315750"/>
            <a:ext cx="765931" cy="4792950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CuadroTexto 56"/>
          <p:cNvSpPr txBox="1"/>
          <p:nvPr/>
        </p:nvSpPr>
        <p:spPr>
          <a:xfrm>
            <a:off x="2104539" y="1443127"/>
            <a:ext cx="4638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/>
              <a:t>예상 소요 시간 </a:t>
            </a:r>
            <a:r>
              <a:rPr lang="en-US" sz="1100" b="1" dirty="0"/>
              <a:t>(</a:t>
            </a:r>
            <a:r>
              <a:rPr lang="ko-KR" altLang="en-US" sz="1100" b="1" dirty="0"/>
              <a:t>신규버전</a:t>
            </a:r>
            <a:r>
              <a:rPr lang="en-US" sz="1100" b="1" dirty="0"/>
              <a:t>)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691282" y="3809829"/>
            <a:ext cx="92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SAT(</a:t>
            </a:r>
            <a:r>
              <a:rPr lang="ko-KR" altLang="en-US" sz="1000" dirty="0"/>
              <a:t>국세청</a:t>
            </a:r>
            <a:r>
              <a:rPr lang="en-US" altLang="ko-KR" sz="1000" dirty="0"/>
              <a:t>)</a:t>
            </a:r>
            <a:r>
              <a:rPr lang="en-US" sz="1000" dirty="0"/>
              <a:t> </a:t>
            </a:r>
            <a:r>
              <a:rPr lang="ko-KR" altLang="en-US" sz="1000" dirty="0"/>
              <a:t>요구사항</a:t>
            </a:r>
            <a:r>
              <a:rPr lang="en-US" sz="1000" dirty="0"/>
              <a:t> (</a:t>
            </a:r>
            <a:r>
              <a:rPr lang="ko-KR" altLang="en-US" sz="1000" dirty="0"/>
              <a:t>내부 기준</a:t>
            </a:r>
            <a:r>
              <a:rPr lang="en-US" sz="1000" dirty="0"/>
              <a:t>)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572040" y="4509441"/>
            <a:ext cx="10737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SAT </a:t>
            </a:r>
            <a:r>
              <a:rPr lang="ko-KR" altLang="en-US" sz="1000" dirty="0"/>
              <a:t>요구사항에 대한 대응</a:t>
            </a:r>
            <a:r>
              <a:rPr lang="en-US" sz="1000" dirty="0"/>
              <a:t> 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311391" y="4142547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406331" y="3908743"/>
            <a:ext cx="1162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SAT </a:t>
            </a:r>
            <a:r>
              <a:rPr lang="ko-KR" altLang="en-US" sz="1000" dirty="0"/>
              <a:t>검사 </a:t>
            </a:r>
            <a:endParaRPr lang="en-US" altLang="ko-KR" sz="1000" dirty="0"/>
          </a:p>
          <a:p>
            <a:pPr algn="ctr"/>
            <a:r>
              <a:rPr lang="en-US" sz="1000" dirty="0"/>
              <a:t>(1</a:t>
            </a:r>
            <a:r>
              <a:rPr lang="ko-KR" altLang="en-US" sz="1000" dirty="0"/>
              <a:t>일 소요</a:t>
            </a:r>
            <a:r>
              <a:rPr lang="en-US" sz="1000" dirty="0"/>
              <a:t>)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306269" y="1826437"/>
            <a:ext cx="880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30 – 40 </a:t>
            </a:r>
            <a:r>
              <a:rPr lang="ko-KR" altLang="en-US" sz="1100" b="1" dirty="0"/>
              <a:t>영업일</a:t>
            </a:r>
            <a:r>
              <a:rPr lang="en-US" sz="1100" b="1" dirty="0"/>
              <a:t>*</a:t>
            </a:r>
          </a:p>
        </p:txBody>
      </p:sp>
      <p:cxnSp>
        <p:nvCxnSpPr>
          <p:cNvPr id="39" name="Conector recto de flecha 38"/>
          <p:cNvCxnSpPr>
            <a:stCxn id="41" idx="4"/>
            <a:endCxn id="32" idx="0"/>
          </p:cNvCxnSpPr>
          <p:nvPr/>
        </p:nvCxnSpPr>
        <p:spPr>
          <a:xfrm>
            <a:off x="7091963" y="3152511"/>
            <a:ext cx="16976" cy="135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5922237" y="2871403"/>
            <a:ext cx="466194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6856655" y="2868731"/>
            <a:ext cx="470616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2" name="Elipse 41"/>
          <p:cNvSpPr/>
          <p:nvPr/>
        </p:nvSpPr>
        <p:spPr>
          <a:xfrm>
            <a:off x="7738030" y="2880252"/>
            <a:ext cx="474832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8553958" y="2878551"/>
            <a:ext cx="489883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Conector recto de flecha 43"/>
          <p:cNvCxnSpPr>
            <a:endCxn id="42" idx="0"/>
          </p:cNvCxnSpPr>
          <p:nvPr/>
        </p:nvCxnSpPr>
        <p:spPr>
          <a:xfrm>
            <a:off x="7968135" y="2450637"/>
            <a:ext cx="7311" cy="4296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8800531" y="2442119"/>
            <a:ext cx="3592" cy="4364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43" idx="4"/>
            <a:endCxn id="58" idx="0"/>
          </p:cNvCxnSpPr>
          <p:nvPr/>
        </p:nvCxnSpPr>
        <p:spPr>
          <a:xfrm flipH="1">
            <a:off x="8791078" y="3162331"/>
            <a:ext cx="7822" cy="14560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>
            <a:endCxn id="41" idx="0"/>
          </p:cNvCxnSpPr>
          <p:nvPr/>
        </p:nvCxnSpPr>
        <p:spPr>
          <a:xfrm>
            <a:off x="7091963" y="2460786"/>
            <a:ext cx="0" cy="40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40" idx="4"/>
            <a:endCxn id="30" idx="0"/>
          </p:cNvCxnSpPr>
          <p:nvPr/>
        </p:nvCxnSpPr>
        <p:spPr>
          <a:xfrm flipH="1">
            <a:off x="6153203" y="3155183"/>
            <a:ext cx="2131" cy="65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stCxn id="42" idx="4"/>
            <a:endCxn id="34" idx="0"/>
          </p:cNvCxnSpPr>
          <p:nvPr/>
        </p:nvCxnSpPr>
        <p:spPr>
          <a:xfrm>
            <a:off x="7975446" y="3164032"/>
            <a:ext cx="12073" cy="744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8305806" y="4618386"/>
            <a:ext cx="9705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SAT </a:t>
            </a:r>
            <a:r>
              <a:rPr lang="ko-KR" altLang="en-US" sz="1000" b="1" dirty="0"/>
              <a:t>로부터의 최종 답변</a:t>
            </a:r>
            <a:endParaRPr lang="en-US" sz="1000" b="1" dirty="0"/>
          </a:p>
        </p:txBody>
      </p:sp>
      <p:cxnSp>
        <p:nvCxnSpPr>
          <p:cNvPr id="59" name="Conector recto de flecha 58"/>
          <p:cNvCxnSpPr>
            <a:endCxn id="75" idx="0"/>
          </p:cNvCxnSpPr>
          <p:nvPr/>
        </p:nvCxnSpPr>
        <p:spPr>
          <a:xfrm flipH="1">
            <a:off x="1788057" y="2435742"/>
            <a:ext cx="6526" cy="44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brir corchete 59"/>
          <p:cNvSpPr/>
          <p:nvPr/>
        </p:nvSpPr>
        <p:spPr>
          <a:xfrm rot="5400000">
            <a:off x="5360156" y="1655788"/>
            <a:ext cx="758063" cy="82917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1" name="CuadroTexto 60"/>
          <p:cNvSpPr txBox="1"/>
          <p:nvPr/>
        </p:nvSpPr>
        <p:spPr>
          <a:xfrm>
            <a:off x="6184775" y="1772947"/>
            <a:ext cx="836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 – 5 </a:t>
            </a:r>
            <a:r>
              <a:rPr lang="ko-KR" altLang="en-US" sz="1100" b="1" dirty="0"/>
              <a:t>영업일</a:t>
            </a:r>
            <a:r>
              <a:rPr lang="en-US" sz="1100" b="1" dirty="0"/>
              <a:t>*</a:t>
            </a:r>
          </a:p>
        </p:txBody>
      </p:sp>
      <p:sp>
        <p:nvSpPr>
          <p:cNvPr id="62" name="Abrir corchete 61"/>
          <p:cNvSpPr/>
          <p:nvPr/>
        </p:nvSpPr>
        <p:spPr>
          <a:xfrm rot="5400000">
            <a:off x="6230516" y="1592811"/>
            <a:ext cx="790661" cy="94528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Abrir corchete 62"/>
          <p:cNvSpPr/>
          <p:nvPr/>
        </p:nvSpPr>
        <p:spPr>
          <a:xfrm rot="5400000">
            <a:off x="7154678" y="1620301"/>
            <a:ext cx="770759" cy="870412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7030550" y="1834938"/>
            <a:ext cx="915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30 – 40 </a:t>
            </a:r>
            <a:r>
              <a:rPr lang="ko-KR" altLang="en-US" sz="1100" b="1" dirty="0"/>
              <a:t>영업일</a:t>
            </a:r>
            <a:r>
              <a:rPr lang="en-US" sz="1100" b="1" dirty="0"/>
              <a:t>*</a:t>
            </a:r>
          </a:p>
        </p:txBody>
      </p:sp>
      <p:sp>
        <p:nvSpPr>
          <p:cNvPr id="66" name="Abrir corchete 65"/>
          <p:cNvSpPr/>
          <p:nvPr/>
        </p:nvSpPr>
        <p:spPr>
          <a:xfrm rot="5400000">
            <a:off x="8000866" y="1644528"/>
            <a:ext cx="773525" cy="824729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CuadroTexto 66"/>
          <p:cNvSpPr txBox="1"/>
          <p:nvPr/>
        </p:nvSpPr>
        <p:spPr>
          <a:xfrm>
            <a:off x="7751457" y="1773613"/>
            <a:ext cx="128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 </a:t>
            </a:r>
          </a:p>
          <a:p>
            <a:pPr algn="ctr"/>
            <a:r>
              <a:rPr lang="ko-KR" altLang="en-US" sz="1100" b="1" dirty="0"/>
              <a:t>영업일</a:t>
            </a:r>
            <a:r>
              <a:rPr lang="en-US" sz="1100" b="1" dirty="0"/>
              <a:t>*</a:t>
            </a:r>
          </a:p>
        </p:txBody>
      </p:sp>
      <p:sp>
        <p:nvSpPr>
          <p:cNvPr id="71" name="Elipse 70"/>
          <p:cNvSpPr/>
          <p:nvPr/>
        </p:nvSpPr>
        <p:spPr>
          <a:xfrm>
            <a:off x="5088073" y="2880252"/>
            <a:ext cx="458006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Conector recto de flecha 71"/>
          <p:cNvCxnSpPr>
            <a:stCxn id="62" idx="2"/>
            <a:endCxn id="40" idx="0"/>
          </p:cNvCxnSpPr>
          <p:nvPr/>
        </p:nvCxnSpPr>
        <p:spPr>
          <a:xfrm>
            <a:off x="6153203" y="2460785"/>
            <a:ext cx="2131" cy="410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71" idx="4"/>
            <a:endCxn id="76" idx="0"/>
          </p:cNvCxnSpPr>
          <p:nvPr/>
        </p:nvCxnSpPr>
        <p:spPr>
          <a:xfrm>
            <a:off x="5317076" y="3164032"/>
            <a:ext cx="8181" cy="2385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 rot="21552047">
            <a:off x="4836041" y="5549840"/>
            <a:ext cx="9818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000"/>
            </a:lvl1pPr>
          </a:lstStyle>
          <a:p>
            <a:r>
              <a:rPr lang="ko-KR" altLang="en-US" b="1" dirty="0"/>
              <a:t>신청서 접수</a:t>
            </a:r>
            <a:endParaRPr lang="en-US" b="1" dirty="0"/>
          </a:p>
        </p:txBody>
      </p:sp>
      <p:sp>
        <p:nvSpPr>
          <p:cNvPr id="93" name="CuadroTexto 92"/>
          <p:cNvSpPr txBox="1"/>
          <p:nvPr/>
        </p:nvSpPr>
        <p:spPr>
          <a:xfrm>
            <a:off x="6388431" y="6375680"/>
            <a:ext cx="2605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i="1" dirty="0"/>
              <a:t>예상 소요 시간은  상이할 수 있음</a:t>
            </a:r>
            <a:endParaRPr lang="en-US" altLang="ko-KR" sz="1100" dirty="0"/>
          </a:p>
        </p:txBody>
      </p:sp>
      <p:sp>
        <p:nvSpPr>
          <p:cNvPr id="108" name="Elipse 107"/>
          <p:cNvSpPr/>
          <p:nvPr/>
        </p:nvSpPr>
        <p:spPr>
          <a:xfrm>
            <a:off x="2230328" y="2913977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ector recto de flecha 108"/>
          <p:cNvCxnSpPr/>
          <p:nvPr/>
        </p:nvCxnSpPr>
        <p:spPr>
          <a:xfrm flipH="1">
            <a:off x="2345744" y="3197757"/>
            <a:ext cx="5453" cy="78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/>
          <p:cNvSpPr txBox="1"/>
          <p:nvPr/>
        </p:nvSpPr>
        <p:spPr>
          <a:xfrm>
            <a:off x="1792499" y="3987252"/>
            <a:ext cx="1044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수입업체  등록과 산업 분야 등록</a:t>
            </a:r>
            <a:endParaRPr lang="en-US" sz="1000" dirty="0"/>
          </a:p>
        </p:txBody>
      </p:sp>
      <p:cxnSp>
        <p:nvCxnSpPr>
          <p:cNvPr id="111" name="Conector recto de flecha 110"/>
          <p:cNvCxnSpPr>
            <a:endCxn id="108" idx="0"/>
          </p:cNvCxnSpPr>
          <p:nvPr/>
        </p:nvCxnSpPr>
        <p:spPr>
          <a:xfrm flipH="1">
            <a:off x="2351197" y="2463691"/>
            <a:ext cx="5738" cy="450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Elipse 111"/>
          <p:cNvSpPr/>
          <p:nvPr/>
        </p:nvSpPr>
        <p:spPr>
          <a:xfrm>
            <a:off x="2768923" y="290540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3" name="Conector recto de flecha 112"/>
          <p:cNvCxnSpPr/>
          <p:nvPr/>
        </p:nvCxnSpPr>
        <p:spPr>
          <a:xfrm>
            <a:off x="2887302" y="3205909"/>
            <a:ext cx="0" cy="14124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CuadroTexto 113"/>
          <p:cNvSpPr txBox="1"/>
          <p:nvPr/>
        </p:nvSpPr>
        <p:spPr>
          <a:xfrm>
            <a:off x="2395786" y="4601660"/>
            <a:ext cx="988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최근 </a:t>
            </a:r>
            <a:r>
              <a:rPr lang="en-US" altLang="ko-KR" sz="1000" dirty="0"/>
              <a:t>12</a:t>
            </a:r>
            <a:r>
              <a:rPr lang="ko-KR" altLang="en-US" sz="1000" dirty="0"/>
              <a:t>개월간 외국에서 사업 운영 증거</a:t>
            </a:r>
            <a:endParaRPr lang="en-US" sz="1000" dirty="0"/>
          </a:p>
        </p:txBody>
      </p:sp>
      <p:cxnSp>
        <p:nvCxnSpPr>
          <p:cNvPr id="115" name="Conector recto de flecha 114"/>
          <p:cNvCxnSpPr/>
          <p:nvPr/>
        </p:nvCxnSpPr>
        <p:spPr>
          <a:xfrm>
            <a:off x="2889792" y="2454224"/>
            <a:ext cx="0" cy="451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Elipse 115"/>
          <p:cNvSpPr/>
          <p:nvPr/>
        </p:nvSpPr>
        <p:spPr>
          <a:xfrm>
            <a:off x="3258141" y="289969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" name="Conector recto de flecha 116"/>
          <p:cNvCxnSpPr/>
          <p:nvPr/>
        </p:nvCxnSpPr>
        <p:spPr>
          <a:xfrm>
            <a:off x="3379010" y="3205909"/>
            <a:ext cx="0" cy="23132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2859125" y="5496704"/>
            <a:ext cx="116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최근 </a:t>
            </a:r>
            <a:r>
              <a:rPr lang="en-US" altLang="ko-KR" sz="1000" dirty="0"/>
              <a:t>12</a:t>
            </a:r>
            <a:r>
              <a:rPr lang="ko-KR" altLang="en-US" sz="1000" dirty="0"/>
              <a:t>개월간 멕시코 혹은 외국에서의  원자재 구매에 대한 공급업체 증거</a:t>
            </a:r>
            <a:r>
              <a:rPr lang="en-US" sz="1000" dirty="0"/>
              <a:t> </a:t>
            </a:r>
          </a:p>
        </p:txBody>
      </p:sp>
      <p:cxnSp>
        <p:nvCxnSpPr>
          <p:cNvPr id="119" name="Conector recto de flecha 118"/>
          <p:cNvCxnSpPr>
            <a:endCxn id="116" idx="0"/>
          </p:cNvCxnSpPr>
          <p:nvPr/>
        </p:nvCxnSpPr>
        <p:spPr>
          <a:xfrm>
            <a:off x="3378708" y="2443653"/>
            <a:ext cx="302" cy="456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Elipse 120"/>
          <p:cNvSpPr/>
          <p:nvPr/>
        </p:nvSpPr>
        <p:spPr>
          <a:xfrm>
            <a:off x="3872832" y="2893488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Conector recto de flecha 121"/>
          <p:cNvCxnSpPr/>
          <p:nvPr/>
        </p:nvCxnSpPr>
        <p:spPr>
          <a:xfrm>
            <a:off x="4020187" y="3177268"/>
            <a:ext cx="6623" cy="710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uadroTexto 122"/>
          <p:cNvSpPr txBox="1"/>
          <p:nvPr/>
        </p:nvSpPr>
        <p:spPr>
          <a:xfrm>
            <a:off x="3443020" y="3887963"/>
            <a:ext cx="1052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회사의 주요 </a:t>
            </a:r>
            <a:r>
              <a:rPr lang="en-US" sz="1000" dirty="0"/>
              <a:t> </a:t>
            </a:r>
            <a:r>
              <a:rPr lang="ko-KR" altLang="en-US" sz="1000" dirty="0"/>
              <a:t>임원 </a:t>
            </a:r>
            <a:r>
              <a:rPr lang="en-US" altLang="ko-KR" sz="1000" dirty="0"/>
              <a:t>(</a:t>
            </a:r>
            <a:r>
              <a:rPr lang="ko-KR" altLang="en-US" sz="1000" dirty="0"/>
              <a:t>중역</a:t>
            </a:r>
            <a:r>
              <a:rPr lang="en-US" altLang="ko-KR" sz="1000" dirty="0"/>
              <a:t>/</a:t>
            </a:r>
            <a:r>
              <a:rPr lang="ko-KR" altLang="en-US" sz="1000" dirty="0"/>
              <a:t>이사</a:t>
            </a:r>
            <a:r>
              <a:rPr lang="en-US" altLang="ko-KR" sz="1000" dirty="0"/>
              <a:t>) </a:t>
            </a:r>
            <a:r>
              <a:rPr lang="ko-KR" altLang="en-US" sz="1000" dirty="0"/>
              <a:t>은 최근 </a:t>
            </a:r>
            <a:r>
              <a:rPr lang="en-US" altLang="ko-KR" sz="1000" dirty="0"/>
              <a:t>3</a:t>
            </a:r>
            <a:r>
              <a:rPr lang="ko-KR" altLang="en-US" sz="1000" dirty="0"/>
              <a:t>년간  범죄 기록이 없어야 함</a:t>
            </a:r>
            <a:r>
              <a:rPr lang="en-US" altLang="ko-KR" sz="1000" dirty="0"/>
              <a:t>. </a:t>
            </a:r>
            <a:endParaRPr lang="en-US" sz="1000" dirty="0"/>
          </a:p>
        </p:txBody>
      </p:sp>
      <p:cxnSp>
        <p:nvCxnSpPr>
          <p:cNvPr id="124" name="Conector recto de flecha 123"/>
          <p:cNvCxnSpPr>
            <a:endCxn id="121" idx="0"/>
          </p:cNvCxnSpPr>
          <p:nvPr/>
        </p:nvCxnSpPr>
        <p:spPr>
          <a:xfrm flipH="1">
            <a:off x="3993701" y="2451358"/>
            <a:ext cx="10716" cy="442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Elipse 193"/>
          <p:cNvSpPr/>
          <p:nvPr/>
        </p:nvSpPr>
        <p:spPr>
          <a:xfrm>
            <a:off x="4713941" y="2858067"/>
            <a:ext cx="268573" cy="30825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5" name="Conector recto de flecha 194"/>
          <p:cNvCxnSpPr>
            <a:cxnSpLocks/>
          </p:cNvCxnSpPr>
          <p:nvPr/>
        </p:nvCxnSpPr>
        <p:spPr>
          <a:xfrm>
            <a:off x="4856550" y="3152511"/>
            <a:ext cx="44245" cy="13537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CuadroTexto 195"/>
          <p:cNvSpPr txBox="1"/>
          <p:nvPr/>
        </p:nvSpPr>
        <p:spPr>
          <a:xfrm>
            <a:off x="3802207" y="6093129"/>
            <a:ext cx="1159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전자회계 시스템 업데이트 완료</a:t>
            </a:r>
            <a:endParaRPr lang="en-US" sz="1000" dirty="0"/>
          </a:p>
        </p:txBody>
      </p:sp>
      <p:cxnSp>
        <p:nvCxnSpPr>
          <p:cNvPr id="197" name="Conector recto de flecha 196"/>
          <p:cNvCxnSpPr/>
          <p:nvPr/>
        </p:nvCxnSpPr>
        <p:spPr>
          <a:xfrm>
            <a:off x="4845707" y="2449408"/>
            <a:ext cx="8009" cy="3948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Marcador de número de diapositiva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9512-7ABF-493D-AE07-C9AFF30B4EC7}" type="slidenum">
              <a:rPr lang="en-US" altLang="es-MX" smtClean="0"/>
              <a:pPr/>
              <a:t>6</a:t>
            </a:fld>
            <a:endParaRPr lang="en-US" altLang="es-MX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CAE6F47E-63CE-AE6F-7422-A72C3FBBEAD1}"/>
              </a:ext>
            </a:extLst>
          </p:cNvPr>
          <p:cNvCxnSpPr>
            <a:cxnSpLocks/>
          </p:cNvCxnSpPr>
          <p:nvPr/>
        </p:nvCxnSpPr>
        <p:spPr>
          <a:xfrm>
            <a:off x="4357735" y="3139097"/>
            <a:ext cx="24323" cy="29585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ipse 7">
            <a:extLst>
              <a:ext uri="{FF2B5EF4-FFF2-40B4-BE49-F238E27FC236}">
                <a16:creationId xmlns:a16="http://schemas.microsoft.com/office/drawing/2014/main" id="{3615A8F8-6961-0323-6A27-D46C3286249F}"/>
              </a:ext>
            </a:extLst>
          </p:cNvPr>
          <p:cNvSpPr/>
          <p:nvPr/>
        </p:nvSpPr>
        <p:spPr>
          <a:xfrm>
            <a:off x="4223448" y="2864922"/>
            <a:ext cx="268573" cy="30825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BC523414-2A32-EA79-B9FA-301B905AF0D3}"/>
              </a:ext>
            </a:extLst>
          </p:cNvPr>
          <p:cNvCxnSpPr/>
          <p:nvPr/>
        </p:nvCxnSpPr>
        <p:spPr>
          <a:xfrm>
            <a:off x="4336757" y="2448359"/>
            <a:ext cx="8009" cy="3948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FB4859FC-5A81-E915-D39C-85D249671990}"/>
              </a:ext>
            </a:extLst>
          </p:cNvPr>
          <p:cNvSpPr txBox="1"/>
          <p:nvPr/>
        </p:nvSpPr>
        <p:spPr>
          <a:xfrm>
            <a:off x="4326505" y="4487276"/>
            <a:ext cx="1159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s-MX" sz="1000" dirty="0"/>
              <a:t>진술서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9555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rmAutofit/>
          </a:bodyPr>
          <a:lstStyle/>
          <a:p>
            <a:r>
              <a:rPr lang="ko-KR" altLang="en-US" sz="2000" b="1" dirty="0"/>
              <a:t>비자 발급 과정 </a:t>
            </a:r>
            <a:r>
              <a:rPr lang="en-US" altLang="ko-KR" sz="2000" b="1" dirty="0"/>
              <a:t>– </a:t>
            </a:r>
            <a:r>
              <a:rPr lang="ko-KR" altLang="en-US" sz="2000" b="1" dirty="0"/>
              <a:t> 멕시코 회사에서  급여를 받는 외국인 직원의 경우 </a:t>
            </a:r>
            <a:r>
              <a:rPr lang="es-MX" sz="2400" dirty="0"/>
              <a:t>© 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3718" y="6119446"/>
            <a:ext cx="723498" cy="5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70455" y="2155134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altLang="ko-KR" dirty="0"/>
              <a:t>1 </a:t>
            </a:r>
            <a:r>
              <a:rPr lang="ko-KR" altLang="en-US" dirty="0"/>
              <a:t>단계</a:t>
            </a:r>
            <a:endParaRPr lang="es-MX" altLang="ko-KR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3731605"/>
            <a:ext cx="168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고용주 등록번호 취득 </a:t>
            </a:r>
            <a:r>
              <a:rPr lang="en-US" altLang="ko-KR" sz="1200" dirty="0"/>
              <a:t>(</a:t>
            </a:r>
            <a:r>
              <a:rPr lang="ko-KR" altLang="en-US" sz="1200" dirty="0"/>
              <a:t>멕시코회사</a:t>
            </a:r>
            <a:r>
              <a:rPr lang="en-US" altLang="ko-KR" sz="1200" dirty="0"/>
              <a:t>)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187262" y="2158616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altLang="ko-KR" dirty="0"/>
              <a:t>2 </a:t>
            </a:r>
            <a:r>
              <a:rPr lang="ko-KR" altLang="en-US" dirty="0"/>
              <a:t>단계</a:t>
            </a:r>
            <a:endParaRPr lang="es-MX" altLang="ko-K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54294" y="2843009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3 ~ 6 </a:t>
            </a:r>
            <a:r>
              <a:rPr lang="ko-KR" altLang="en-US" sz="1200" dirty="0"/>
              <a:t>주</a:t>
            </a:r>
            <a:r>
              <a:rPr lang="es-MX" sz="1200" dirty="0"/>
              <a:t>*</a:t>
            </a:r>
          </a:p>
        </p:txBody>
      </p:sp>
      <p:cxnSp>
        <p:nvCxnSpPr>
          <p:cNvPr id="13" name="Conector recto de flecha 12"/>
          <p:cNvCxnSpPr>
            <a:stCxn id="8" idx="2"/>
          </p:cNvCxnSpPr>
          <p:nvPr/>
        </p:nvCxnSpPr>
        <p:spPr>
          <a:xfrm flipH="1">
            <a:off x="766291" y="2524466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2683099" y="2505384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839531" y="3660934"/>
            <a:ext cx="1687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멕시코 회사가 멕시코 소재 이민 당국</a:t>
            </a:r>
            <a:r>
              <a:rPr lang="es-MX" altLang="ko-KR" sz="1200" dirty="0"/>
              <a:t>(Instituto Nacional de Migracion) </a:t>
            </a:r>
            <a:r>
              <a:rPr lang="ko-KR" altLang="en-US" sz="1200" dirty="0"/>
              <a:t>에 외국국적 직원을 위한 비자</a:t>
            </a:r>
            <a:r>
              <a:rPr lang="en-US" altLang="ko-KR" sz="1200" dirty="0"/>
              <a:t>/ </a:t>
            </a:r>
            <a:r>
              <a:rPr lang="ko-KR" altLang="en-US" sz="1200" dirty="0"/>
              <a:t>위임장 신청</a:t>
            </a:r>
            <a:endParaRPr lang="es-MX" sz="1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509750" y="2864465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15 </a:t>
            </a:r>
            <a:r>
              <a:rPr lang="ko-KR" altLang="en-US" sz="120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945226" y="2156214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altLang="ko-KR" dirty="0"/>
              <a:t>3 </a:t>
            </a:r>
            <a:r>
              <a:rPr lang="ko-KR" altLang="en-US" dirty="0"/>
              <a:t>단계</a:t>
            </a:r>
            <a:endParaRPr lang="es-MX" altLang="ko-KR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4447500" y="2531650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601790" y="3660933"/>
            <a:ext cx="1687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2 </a:t>
            </a:r>
            <a:r>
              <a:rPr lang="ko-KR" altLang="en-US" sz="1200" dirty="0"/>
              <a:t>단계에서 허가를 받으면 외국 직원은 멕시코 영사관이나 멕시코 대사관에 멕시코 입국을 위한 임시 비자 신청 </a:t>
            </a:r>
            <a:r>
              <a:rPr lang="es-MX" sz="1200" dirty="0"/>
              <a:t>(</a:t>
            </a:r>
            <a:r>
              <a:rPr lang="ko-KR" altLang="en-US" sz="1200" dirty="0"/>
              <a:t>임시비자</a:t>
            </a:r>
            <a:r>
              <a:rPr lang="es-MX" sz="1200" dirty="0"/>
              <a:t>).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2648752" y="2862071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15 </a:t>
            </a:r>
            <a:r>
              <a:rPr lang="ko-KR" altLang="en-US" sz="120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673140" y="2162318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altLang="ko-KR" dirty="0"/>
              <a:t>4 </a:t>
            </a:r>
            <a:r>
              <a:rPr lang="ko-KR" altLang="en-US" dirty="0"/>
              <a:t>단계</a:t>
            </a:r>
            <a:endParaRPr lang="es-MX" altLang="ko-KR" dirty="0"/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6259132" y="2529955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5441323" y="3693996"/>
            <a:ext cx="1886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외국 직원이 </a:t>
            </a:r>
            <a:r>
              <a:rPr lang="en-US" altLang="ko-KR" sz="1200" dirty="0"/>
              <a:t>“</a:t>
            </a:r>
            <a:r>
              <a:rPr lang="ko-KR" altLang="en-US" sz="1200" dirty="0"/>
              <a:t>임시 비자</a:t>
            </a:r>
            <a:r>
              <a:rPr lang="en-US" altLang="ko-KR" sz="1200" dirty="0"/>
              <a:t>”</a:t>
            </a:r>
            <a:r>
              <a:rPr lang="ko-KR" altLang="en-US" sz="1200" dirty="0"/>
              <a:t>를 발급받아 멕시코에 입국한 후</a:t>
            </a:r>
            <a:r>
              <a:rPr lang="en-US" altLang="ko-KR" sz="1200" dirty="0"/>
              <a:t> “</a:t>
            </a:r>
            <a:r>
              <a:rPr lang="ko-KR" altLang="en-US" sz="1200" dirty="0"/>
              <a:t>임시비자</a:t>
            </a:r>
            <a:r>
              <a:rPr lang="en-US" altLang="ko-KR" sz="1200" dirty="0"/>
              <a:t>”</a:t>
            </a:r>
            <a:r>
              <a:rPr lang="ko-KR" altLang="en-US" sz="1200" dirty="0"/>
              <a:t>는 </a:t>
            </a:r>
            <a:r>
              <a:rPr lang="en-US" altLang="ko-KR" sz="1200" dirty="0"/>
              <a:t>“</a:t>
            </a:r>
            <a:r>
              <a:rPr lang="ko-KR" altLang="en-US" sz="1200" dirty="0"/>
              <a:t>영구비자</a:t>
            </a:r>
            <a:r>
              <a:rPr lang="en-US" altLang="ko-KR" sz="1200" dirty="0"/>
              <a:t>”</a:t>
            </a:r>
            <a:r>
              <a:rPr lang="ko-KR" altLang="en-US" sz="1200" dirty="0"/>
              <a:t>로 교체됨 </a:t>
            </a:r>
            <a:r>
              <a:rPr lang="en-US" altLang="ko-KR" sz="1200" dirty="0"/>
              <a:t>(1</a:t>
            </a:r>
            <a:r>
              <a:rPr lang="ko-KR" altLang="en-US" sz="1200" dirty="0"/>
              <a:t>년간 유효</a:t>
            </a:r>
            <a:r>
              <a:rPr lang="en-US" altLang="ko-KR" sz="1200" dirty="0"/>
              <a:t>)</a:t>
            </a:r>
            <a:endParaRPr lang="es-MX" sz="12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284889" y="2878365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10 </a:t>
            </a:r>
            <a:r>
              <a:rPr lang="ko-KR" altLang="en-US" sz="120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431104" y="2132831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altLang="ko-KR" dirty="0"/>
              <a:t>5 </a:t>
            </a:r>
            <a:r>
              <a:rPr lang="ko-KR" altLang="en-US" dirty="0"/>
              <a:t>단계</a:t>
            </a:r>
            <a:endParaRPr lang="es-MX" altLang="ko-KR" dirty="0"/>
          </a:p>
        </p:txBody>
      </p:sp>
      <p:cxnSp>
        <p:nvCxnSpPr>
          <p:cNvPr id="29" name="Conector recto de flecha 28"/>
          <p:cNvCxnSpPr/>
          <p:nvPr/>
        </p:nvCxnSpPr>
        <p:spPr>
          <a:xfrm flipH="1">
            <a:off x="8055730" y="2531650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7226680" y="3635322"/>
            <a:ext cx="16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외국 직원이 지역 이민국 사무실에서 </a:t>
            </a:r>
            <a:r>
              <a:rPr lang="en-US" altLang="ko-KR" sz="1200" dirty="0"/>
              <a:t>(1</a:t>
            </a:r>
            <a:r>
              <a:rPr lang="ko-KR" altLang="en-US" sz="1200" dirty="0"/>
              <a:t>년간 유효한</a:t>
            </a:r>
            <a:r>
              <a:rPr lang="en-US" altLang="ko-KR" sz="1200" dirty="0"/>
              <a:t>)</a:t>
            </a:r>
            <a:r>
              <a:rPr lang="ko-KR" altLang="en-US" sz="1200" dirty="0"/>
              <a:t>비자를 발급받는다</a:t>
            </a:r>
            <a:r>
              <a:rPr lang="es-MX" sz="1200" dirty="0"/>
              <a:t>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81187" y="6069384"/>
            <a:ext cx="695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dirty="0"/>
              <a:t>*</a:t>
            </a:r>
            <a:r>
              <a:rPr lang="ko-KR" altLang="en-US" sz="1200" i="1" dirty="0"/>
              <a:t>예상 소요 시간은  상이할 수 있음</a:t>
            </a:r>
            <a:endParaRPr lang="en-US" altLang="ko-KR" sz="1200" dirty="0"/>
          </a:p>
          <a:p>
            <a:r>
              <a:rPr lang="en-US" altLang="ko-KR" sz="1200" i="1" dirty="0"/>
              <a:t>. </a:t>
            </a:r>
            <a:endParaRPr lang="es-MX" sz="1200" i="1" dirty="0"/>
          </a:p>
        </p:txBody>
      </p:sp>
    </p:spTree>
    <p:extLst>
      <p:ext uri="{BB962C8B-B14F-4D97-AF65-F5344CB8AC3E}">
        <p14:creationId xmlns:p14="http://schemas.microsoft.com/office/powerpoint/2010/main" val="201314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ko-KR" altLang="en-US" sz="2000" b="1" dirty="0"/>
              <a:t>비자 발급 과정 </a:t>
            </a:r>
            <a:r>
              <a:rPr lang="en-US" altLang="ko-KR" sz="2000" b="1" dirty="0"/>
              <a:t>– </a:t>
            </a:r>
            <a:r>
              <a:rPr lang="ko-KR" altLang="en-US" sz="2000" b="1" dirty="0"/>
              <a:t>외국인 직원이 급여를 외국에서 받을 경우</a:t>
            </a:r>
            <a:r>
              <a:rPr lang="es-MX" sz="2800" dirty="0"/>
              <a:t> © 	</a:t>
            </a:r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3718" y="6119446"/>
            <a:ext cx="723498" cy="5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517296" y="2103785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1 </a:t>
            </a:r>
            <a:r>
              <a:rPr lang="ko-KR" altLang="en-US" dirty="0"/>
              <a:t>단계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291655" y="3714573"/>
            <a:ext cx="1687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외국 국적 여권에 임시 비자 도장을 받기 위해 멕시코 영사관이나 멕시코 대사관에 신청</a:t>
            </a:r>
            <a:r>
              <a:rPr lang="en-US" altLang="ko-KR" sz="1200" dirty="0"/>
              <a:t>. </a:t>
            </a:r>
            <a:r>
              <a:rPr lang="ko-KR" altLang="en-US" sz="1200" dirty="0"/>
              <a:t> 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798876" y="2132831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2 </a:t>
            </a:r>
            <a:r>
              <a:rPr lang="ko-KR" altLang="en-US" dirty="0"/>
              <a:t>단계</a:t>
            </a:r>
            <a:endParaRPr lang="es-MX" dirty="0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013133" y="255989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4294712" y="2524465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451145" y="3643908"/>
            <a:ext cx="1687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외국국적 직원이 멕시코로 입국하면 이민당국은  해당 비자를 임시 비자로 교환</a:t>
            </a:r>
            <a:r>
              <a:rPr lang="en-US" altLang="ko-KR" sz="1200" dirty="0"/>
              <a:t>. </a:t>
            </a:r>
            <a:endParaRPr lang="es-MX" sz="12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135222" y="2878364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10 </a:t>
            </a:r>
            <a:r>
              <a:rPr lang="ko-KR" altLang="en-US" sz="120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110506" y="2087210"/>
            <a:ext cx="9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3 </a:t>
            </a:r>
            <a:r>
              <a:rPr lang="ko-KR" altLang="en-US" dirty="0"/>
              <a:t>단계</a:t>
            </a:r>
            <a:endParaRPr lang="es-MX" dirty="0"/>
          </a:p>
        </p:txBody>
      </p:sp>
      <p:cxnSp>
        <p:nvCxnSpPr>
          <p:cNvPr id="29" name="Conector recto de flecha 28"/>
          <p:cNvCxnSpPr/>
          <p:nvPr/>
        </p:nvCxnSpPr>
        <p:spPr>
          <a:xfrm flipH="1">
            <a:off x="7606343" y="2484482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6762775" y="3711402"/>
            <a:ext cx="16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/>
              <a:t>외국국적 직원은  입국 후 </a:t>
            </a:r>
            <a:r>
              <a:rPr lang="es-MX" sz="1200" dirty="0"/>
              <a:t>30 </a:t>
            </a:r>
            <a:r>
              <a:rPr lang="ko-KR" altLang="en-US" sz="1200" dirty="0"/>
              <a:t>일 </a:t>
            </a:r>
            <a:r>
              <a:rPr lang="en-US" altLang="ko-KR" sz="1200" dirty="0"/>
              <a:t>(</a:t>
            </a:r>
            <a:r>
              <a:rPr lang="ko-KR" altLang="en-US" sz="1200" dirty="0"/>
              <a:t>달력 일수 </a:t>
            </a:r>
            <a:r>
              <a:rPr lang="en-US" altLang="ko-KR" sz="1200" dirty="0"/>
              <a:t>)</a:t>
            </a:r>
            <a:r>
              <a:rPr lang="ko-KR" altLang="en-US" sz="1200" dirty="0"/>
              <a:t> 이내에 이민당국의 지역사무소 방문하여 </a:t>
            </a:r>
            <a:r>
              <a:rPr lang="en-US" altLang="ko-KR" sz="1200" dirty="0"/>
              <a:t>1</a:t>
            </a:r>
            <a:r>
              <a:rPr lang="ko-KR" altLang="en-US" sz="1200" dirty="0"/>
              <a:t>년간 유효한 비자를 발급받음 </a:t>
            </a:r>
            <a:r>
              <a:rPr lang="en-US" altLang="ko-KR" sz="1200" dirty="0"/>
              <a:t>.  </a:t>
            </a:r>
            <a:endParaRPr lang="es-MX" sz="1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909680" y="2916961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10 </a:t>
            </a:r>
            <a:r>
              <a:rPr lang="ko-KR" altLang="en-US" sz="1200" dirty="0"/>
              <a:t>영업일</a:t>
            </a:r>
            <a:r>
              <a:rPr lang="es-MX" sz="1200" dirty="0"/>
              <a:t>*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81187" y="6069384"/>
            <a:ext cx="695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ko-KR" sz="1200" i="1" dirty="0"/>
              <a:t>*</a:t>
            </a:r>
            <a:r>
              <a:rPr lang="ko-KR" altLang="en-US" sz="1200" i="1" dirty="0"/>
              <a:t>예상 소요 시간은  상이할 수 있음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161011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-7669"/>
            <a:ext cx="8101012" cy="6289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6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6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600" b="1" dirty="0">
                <a:latin typeface="+mn-lt"/>
                <a:cs typeface="+mn-cs"/>
              </a:rPr>
              <a:t>     </a:t>
            </a: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3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3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2400" b="1" dirty="0">
                <a:latin typeface="+mn-lt"/>
                <a:cs typeface="+mn-cs"/>
              </a:rPr>
              <a:t>   </a:t>
            </a: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s-MX" sz="2400" dirty="0">
              <a:latin typeface="+mn-lt"/>
              <a:cs typeface="+mn-cs"/>
            </a:endParaRP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26" y="302029"/>
            <a:ext cx="17637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484938"/>
            <a:ext cx="457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06AF2E1-7DD4-4652-88F7-C801A92242B9}" type="slidenum">
              <a:rPr lang="en-US" altLang="es-MX"/>
              <a:pPr/>
              <a:t>9</a:t>
            </a:fld>
            <a:endParaRPr lang="en-US" altLang="es-MX"/>
          </a:p>
        </p:txBody>
      </p:sp>
      <p:pic>
        <p:nvPicPr>
          <p:cNvPr id="1026" name="Picture 2" descr="Miller, Canfield, Paddock and Stone, P.L.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44" y="464511"/>
            <a:ext cx="22479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31801" y="776381"/>
            <a:ext cx="176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Presented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94173" y="762527"/>
            <a:ext cx="219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 </a:t>
            </a:r>
            <a:r>
              <a:rPr lang="es-MX" dirty="0" err="1"/>
              <a:t>association</a:t>
            </a:r>
            <a:r>
              <a:rPr lang="es-MX" dirty="0"/>
              <a:t> </a:t>
            </a:r>
            <a:r>
              <a:rPr lang="es-MX" dirty="0" err="1"/>
              <a:t>with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552845" y="2477727"/>
            <a:ext cx="40383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Miguel Ángel Valdés Faz (</a:t>
            </a:r>
            <a:r>
              <a:rPr lang="es-MX" sz="1400" u="sng" dirty="0">
                <a:hlinkClick r:id="rId4"/>
              </a:rPr>
              <a:t>mvaldes@avmlaw.mx</a:t>
            </a:r>
            <a:r>
              <a:rPr lang="es-MX" sz="1400" b="1" dirty="0"/>
              <a:t>)</a:t>
            </a:r>
          </a:p>
          <a:p>
            <a:pPr algn="ctr"/>
            <a:r>
              <a:rPr lang="es-MX" sz="1400" b="1" dirty="0"/>
              <a:t>                     </a:t>
            </a:r>
            <a:endParaRPr lang="es-MX" sz="1400" dirty="0"/>
          </a:p>
          <a:p>
            <a:pPr algn="ctr"/>
            <a:r>
              <a:rPr lang="es-MX" sz="1400" b="1" i="1" dirty="0" err="1"/>
              <a:t>AVM’s</a:t>
            </a:r>
            <a:r>
              <a:rPr lang="es-MX" sz="1400" b="1" i="1" dirty="0"/>
              <a:t> Monterrey Office</a:t>
            </a:r>
          </a:p>
          <a:p>
            <a:pPr algn="ctr"/>
            <a:r>
              <a:rPr lang="es-MX" sz="1400" i="1" dirty="0"/>
              <a:t>Avenida Ricardo Margáin Zozaya # 315, Colonia Santa Engracia, Piso 3, Oficina A, Torre INVEX, San Pedro Garza García, Nuevo León, México, C.P. 66267</a:t>
            </a:r>
          </a:p>
          <a:p>
            <a:pPr algn="ctr"/>
            <a:endParaRPr lang="es-MX" sz="1400" i="1" dirty="0"/>
          </a:p>
          <a:p>
            <a:pPr algn="ctr"/>
            <a:r>
              <a:rPr lang="es-MX" sz="1400" b="1" i="1" dirty="0" err="1"/>
              <a:t>AVM’s</a:t>
            </a:r>
            <a:r>
              <a:rPr lang="es-MX" sz="1400" b="1" i="1" dirty="0"/>
              <a:t> Saltillo Office</a:t>
            </a:r>
          </a:p>
          <a:p>
            <a:pPr algn="ctr"/>
            <a:r>
              <a:rPr lang="es-MX" sz="1400" i="1" dirty="0" err="1"/>
              <a:t>Periferico</a:t>
            </a:r>
            <a:r>
              <a:rPr lang="es-MX" sz="1400" i="1" dirty="0"/>
              <a:t> Luis Echeverría #443</a:t>
            </a:r>
          </a:p>
          <a:p>
            <a:pPr algn="ctr"/>
            <a:r>
              <a:rPr lang="es-MX" sz="1400" i="1" dirty="0"/>
              <a:t>Torre Elite, Piso 9-4</a:t>
            </a:r>
          </a:p>
          <a:p>
            <a:pPr algn="ctr"/>
            <a:r>
              <a:rPr lang="es-MX" sz="1400" i="1" dirty="0"/>
              <a:t>Col. República Poniente, Saltillo, Coahuila</a:t>
            </a:r>
            <a:endParaRPr lang="es-MX" sz="1400" dirty="0"/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5278861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sonalizado 1">
      <a:dk1>
        <a:sysClr val="windowText" lastClr="000000"/>
      </a:dk1>
      <a:lt1>
        <a:sysClr val="window" lastClr="FFFFFF"/>
      </a:lt1>
      <a:dk2>
        <a:srgbClr val="09213B"/>
      </a:dk2>
      <a:lt2>
        <a:srgbClr val="BFBFBF"/>
      </a:lt2>
      <a:accent1>
        <a:srgbClr val="D0511A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9213B"/>
    </a:dk2>
    <a:lt2>
      <a:srgbClr val="BFBFBF"/>
    </a:lt2>
    <a:accent1>
      <a:srgbClr val="D0511A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41CA98A0E2984ABFB6F637485CDC02" ma:contentTypeVersion="0" ma:contentTypeDescription="Crear nuevo documento." ma:contentTypeScope="" ma:versionID="023b4f1c8e2a9ca5466bfd1fc6cd7a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bd35cb3850d6022a510c23d825021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C1420A4-1084-45E6-A029-D4D9B5FE2F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EE7628E-0E6D-42DD-80A5-FDE8D55F4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9635FD-AE40-473A-ACC5-EC09C9569D48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15536</TotalTime>
  <Words>1093</Words>
  <Application>Microsoft Office PowerPoint</Application>
  <PresentationFormat>Letter Paper (8.5x11 in)</PresentationFormat>
  <Paragraphs>224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</vt:lpstr>
      <vt:lpstr>Calibri</vt:lpstr>
      <vt:lpstr>Century Gothic</vt:lpstr>
      <vt:lpstr>Times New Roman</vt:lpstr>
      <vt:lpstr>Wingdings 2</vt:lpstr>
      <vt:lpstr>Perception</vt:lpstr>
      <vt:lpstr>멕시코 진출 성공의 첫걸음</vt:lpstr>
      <vt:lpstr>외국 투자가가 참여하는  현지 회사/멕시코 회사 설립 과정©   </vt:lpstr>
      <vt:lpstr>부동산 구매 또는 임대 ©   </vt:lpstr>
      <vt:lpstr>멕시코에서 부동산을 구입하고 시설을 짓고 사업을 시작할 때  초기 허가, 면허 및/또는 승인이 필요합니다. ©  </vt:lpstr>
      <vt:lpstr>IMMEX PROGRAM. ©</vt:lpstr>
      <vt:lpstr>부가가치세  증명 (2016년 6월 8일자 발효). ©  </vt:lpstr>
      <vt:lpstr>비자 발급 과정 –  멕시코 회사에서  급여를 받는 외국인 직원의 경우 ©  </vt:lpstr>
      <vt:lpstr>비자 발급 과정 – 외국인 직원이 급여를 외국에서 받을 경우 ©  </vt:lpstr>
      <vt:lpstr>PowerPoint Presentation</vt:lpstr>
    </vt:vector>
  </TitlesOfParts>
  <LinksUpToDate>false</LinksUpToDate>
  <SharedDoc>false</SharedDoc>
  <HyperlinkBase> 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AGORA Evaluación ambiental</dc:title>
  <dc:creator>LUISPC</dc:creator>
  <cp:lastModifiedBy>Miguel Valdés</cp:lastModifiedBy>
  <cp:revision>536</cp:revision>
  <cp:lastPrinted>2016-11-02T23:17:17Z</cp:lastPrinted>
  <dcterms:created xsi:type="dcterms:W3CDTF">2013-01-23T16:53:11Z</dcterms:created>
  <dcterms:modified xsi:type="dcterms:W3CDTF">2023-09-06T20:51:23Z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lpwstr>1</vt:lpwstr>
  </property>
</Properties>
</file>