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257" r:id="rId5"/>
    <p:sldId id="352" r:id="rId6"/>
    <p:sldId id="360" r:id="rId7"/>
    <p:sldId id="369" r:id="rId8"/>
    <p:sldId id="388" r:id="rId9"/>
    <p:sldId id="361" r:id="rId10"/>
    <p:sldId id="393" r:id="rId11"/>
    <p:sldId id="394" r:id="rId12"/>
    <p:sldId id="340" r:id="rId13"/>
  </p:sldIdLst>
  <p:sldSz cx="9144000" cy="6858000" type="letter"/>
  <p:notesSz cx="7010400" cy="9296400"/>
  <p:defaultTextStyle>
    <a:defPPr>
      <a:defRPr lang="es-E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20441137-8518-4D67-9BD8-228A66B0FA20}">
          <p14:sldIdLst>
            <p14:sldId id="257"/>
          </p14:sldIdLst>
        </p14:section>
        <p14:section name="Sección sin título" id="{C0B571E2-38DA-4842-A761-C08CF8B62A5F}">
          <p14:sldIdLst>
            <p14:sldId id="352"/>
            <p14:sldId id="360"/>
            <p14:sldId id="369"/>
            <p14:sldId id="388"/>
            <p14:sldId id="361"/>
            <p14:sldId id="393"/>
            <p14:sldId id="394"/>
            <p14:sldId id="34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5B5B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55691D-AAE6-420B-9566-519B25A68110}" v="2" dt="2023-05-24T18:09:56.7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034E78-7F5D-4C2E-B375-FC64B27BC917}" styleName="Estilo o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32" autoAdjust="0"/>
    <p:restoredTop sz="98058" autoAdjust="0"/>
  </p:normalViewPr>
  <p:slideViewPr>
    <p:cSldViewPr snapToGrid="0" snapToObjects="1">
      <p:cViewPr varScale="1">
        <p:scale>
          <a:sx n="73" d="100"/>
          <a:sy n="73" d="100"/>
        </p:scale>
        <p:origin x="126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8" d="100"/>
        <a:sy n="188" d="100"/>
      </p:scale>
      <p:origin x="0" y="98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604" cy="465341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159" y="1"/>
            <a:ext cx="3038604" cy="465341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AB55264-3A70-47FC-AB12-3D5467FD27E4}" type="datetimeFigureOut">
              <a:rPr lang="es-MX"/>
              <a:pPr>
                <a:defRPr/>
              </a:pPr>
              <a:t>16/11/2023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573"/>
            <a:ext cx="3038604" cy="465340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159" y="8829573"/>
            <a:ext cx="3038604" cy="465340"/>
          </a:xfrm>
          <a:prstGeom prst="rect">
            <a:avLst/>
          </a:prstGeom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D0C94F3F-191A-4273-90B0-E9A055ED6C4D}" type="slidenum">
              <a:rPr lang="es-MX" altLang="es-MX"/>
              <a:pPr/>
              <a:t>‹#›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910873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604" cy="46534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entury Gothic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159" y="1"/>
            <a:ext cx="3038604" cy="46534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entury Gothic" pitchFamily="34" charset="0"/>
                <a:cs typeface="Arial" charset="0"/>
              </a:defRPr>
            </a:lvl1pPr>
          </a:lstStyle>
          <a:p>
            <a:pPr>
              <a:defRPr/>
            </a:pPr>
            <a:fld id="{9D07556F-E279-4140-9B56-0D834ED76374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714" y="4415531"/>
            <a:ext cx="5608975" cy="418360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573"/>
            <a:ext cx="3038604" cy="46534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entury Gothic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159" y="8829573"/>
            <a:ext cx="3038604" cy="46534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entury Gothic" pitchFamily="34" charset="0"/>
              </a:defRPr>
            </a:lvl1pPr>
          </a:lstStyle>
          <a:p>
            <a:fld id="{EF48CDDB-3459-4253-8F81-38F3C7CFA8C4}" type="slidenum">
              <a:rPr lang="en-US" altLang="es-MX"/>
              <a:pPr/>
              <a:t>‹#›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3564517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4169311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fld id="{62AE82A9-B02F-45DB-9F02-4162DBB41F31}" type="datetime1">
              <a:rPr lang="en-US" smtClean="0"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55032-14C8-4598-946E-C991FC6CED0B}" type="slidenum">
              <a:rPr lang="en-US" altLang="es-MX"/>
              <a:pPr/>
              <a:t>‹#›</a:t>
            </a:fld>
            <a:endParaRPr lang="en-US" alt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 dirty="0"/>
              <a:t>Arrastre la imagen al marcador de posición o haga clic en el icono para agregar</a:t>
            </a:r>
            <a:endParaRPr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274320" rIns="274320" bIns="274320" rtlCol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fld id="{3B8E5779-6C89-4874-82BD-A6E8B448812A}" type="datetime1">
              <a:rPr lang="en-US" smtClean="0"/>
              <a:t>11/16/2023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9C200-5D8C-404D-9FF8-1D0FCD4C0DFC}" type="slidenum">
              <a:rPr lang="en-US" altLang="es-MX"/>
              <a:pPr/>
              <a:t>‹#›</a:t>
            </a:fld>
            <a:endParaRPr lang="en-US" alt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encim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>
            <a:normAutofit/>
          </a:bodyPr>
          <a:lstStyle>
            <a:lvl1pPr>
              <a:defRPr sz="240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s-ES_tradnl" noProof="0" dirty="0"/>
              <a:t>Arrastre la imagen al marcador de posición o haga clic en el icono para agregar</a:t>
            </a:r>
            <a:endParaRPr noProof="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fld id="{A5DD37E5-C300-4827-8DE8-F97A98D4E688}" type="datetime1">
              <a:rPr lang="en-US" smtClean="0"/>
              <a:t>11/16/2023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ágenes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>
            <a:normAutofit/>
          </a:bodyPr>
          <a:lstStyle>
            <a:lvl1pPr>
              <a:defRPr sz="240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s-ES_tradnl" noProof="0" dirty="0"/>
              <a:t>Arrastre la imagen al marcador de posición o haga clic en el icono para agregar</a:t>
            </a:r>
            <a:endParaRPr noProof="0" dirty="0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s-ES_tradnl" noProof="0" dirty="0"/>
              <a:t>Arrastre la imagen al marcador de posición o haga clic en el icono para agregar</a:t>
            </a:r>
            <a:endParaRPr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fld id="{8101FB56-60E9-4D40-BBAC-A8CFD2FAAB80}" type="datetime1">
              <a:rPr lang="en-US" smtClean="0"/>
              <a:t>11/16/2023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ágenes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>
            <a:normAutofit/>
          </a:bodyPr>
          <a:lstStyle>
            <a:lvl1pPr>
              <a:defRPr sz="240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s-ES_tradnl" noProof="0" dirty="0"/>
              <a:t>Arrastre la imagen al marcador de posición o haga clic en el icono para agregar</a:t>
            </a:r>
            <a:endParaRPr noProof="0" dirty="0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s-ES_tradnl" noProof="0" dirty="0"/>
              <a:t>Arrastre la imagen al marcador de posición o haga clic en el icono para agregar</a:t>
            </a:r>
            <a:endParaRPr noProof="0" dirty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s-ES_tradnl" noProof="0" dirty="0"/>
              <a:t>Arrastre la imagen al marcador de posición o haga clic en el icono para agregar</a:t>
            </a:r>
            <a:endParaRPr noProof="0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6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fld id="{186796D3-526F-45EE-8AF1-3DE72A3C03E0}" type="datetime1">
              <a:rPr lang="en-US" smtClean="0"/>
              <a:t>11/16/2023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fld id="{931C0BC2-F90D-4D40-9C52-267A39996393}" type="datetime1">
              <a:rPr lang="en-US" smtClean="0"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0CE301-B82D-451F-BD59-A4511F6B12C5}" type="slidenum">
              <a:rPr lang="en-US" altLang="es-MX"/>
              <a:pPr/>
              <a:t>‹#›</a:t>
            </a:fld>
            <a:endParaRPr lang="en-US" altLang="es-MX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fld id="{AFB07A9E-07AD-427A-A0E6-5F4152796EDB}" type="datetime1">
              <a:rPr lang="en-US" smtClean="0"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98983-3AAC-45D0-86A0-EC9EDC07975D}" type="slidenum">
              <a:rPr lang="en-US" altLang="es-MX"/>
              <a:pPr/>
              <a:t>‹#›</a:t>
            </a:fld>
            <a:endParaRPr lang="en-US" alt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fld id="{2D483CE4-A2AF-4945-9553-F0541A8146E3}" type="datetime1">
              <a:rPr lang="en-US" smtClean="0"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79512-7ABF-493D-AE07-C9AFF30B4EC7}" type="slidenum">
              <a:rPr lang="en-US" altLang="es-MX"/>
              <a:pPr/>
              <a:t>‹#›</a:t>
            </a:fld>
            <a:endParaRPr lang="en-US" alt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s-ES_tradnl" noProof="0" dirty="0"/>
              <a:t>Arrastre la imagen al marcador de posición o haga clic en el icono para agregar</a:t>
            </a:r>
            <a:endParaRPr noProof="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fld id="{E1F460A9-0CD1-45CB-B5A0-1457EA087E48}" type="datetime1">
              <a:rPr lang="en-US" smtClean="0"/>
              <a:t>11/16/2023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rtlCol="0" anchor="b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fld id="{C424E6B4-F027-4874-9F22-9FD1FF94A3E7}" type="datetime1">
              <a:rPr lang="en-US" smtClean="0"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181D5-5A21-478D-B7EE-1228C07A402E}" type="slidenum">
              <a:rPr lang="en-US" altLang="es-MX"/>
              <a:pPr/>
              <a:t>‹#›</a:t>
            </a:fld>
            <a:endParaRPr lang="en-US" alt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fld id="{902D512C-A7AA-453A-AD2E-1006DEE4AD50}" type="datetime1">
              <a:rPr lang="en-US" smtClean="0"/>
              <a:t>11/16/2023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E03C9E-E402-4FB0-9E8F-A5F0F2C856D5}" type="slidenum">
              <a:rPr lang="en-US" altLang="es-MX"/>
              <a:pPr/>
              <a:t>‹#›</a:t>
            </a:fld>
            <a:endParaRPr lang="en-US" alt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>
            <a:off x="1211263" y="2905125"/>
            <a:ext cx="338455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1"/>
          <p:cNvCxnSpPr/>
          <p:nvPr/>
        </p:nvCxnSpPr>
        <p:spPr>
          <a:xfrm>
            <a:off x="5238750" y="2905125"/>
            <a:ext cx="3382963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2"/>
          <p:cNvCxnSpPr/>
          <p:nvPr/>
        </p:nvCxnSpPr>
        <p:spPr>
          <a:xfrm>
            <a:off x="1211263" y="2905125"/>
            <a:ext cx="338455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3"/>
          <p:cNvCxnSpPr/>
          <p:nvPr/>
        </p:nvCxnSpPr>
        <p:spPr>
          <a:xfrm>
            <a:off x="5238750" y="2905125"/>
            <a:ext cx="3382963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4"/>
          <p:cNvCxnSpPr/>
          <p:nvPr/>
        </p:nvCxnSpPr>
        <p:spPr>
          <a:xfrm>
            <a:off x="1211263" y="2905125"/>
            <a:ext cx="338455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5"/>
          <p:cNvCxnSpPr/>
          <p:nvPr/>
        </p:nvCxnSpPr>
        <p:spPr>
          <a:xfrm>
            <a:off x="5238750" y="2905125"/>
            <a:ext cx="3382963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13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fld id="{17814E46-6FB7-4B2D-959B-04A273C65CE4}" type="datetime1">
              <a:rPr lang="en-US" smtClean="0"/>
              <a:t>11/16/2023</a:t>
            </a:fld>
            <a:endParaRPr lang="en-US" dirty="0"/>
          </a:p>
        </p:txBody>
      </p:sp>
      <p:sp>
        <p:nvSpPr>
          <p:cNvPr id="1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BBE60-784E-46D0-A255-6D9E5E957A88}" type="slidenum">
              <a:rPr lang="en-US" altLang="es-MX"/>
              <a:pPr/>
              <a:t>‹#›</a:t>
            </a:fld>
            <a:endParaRPr lang="en-US" alt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fld id="{62335050-BF95-475F-9A72-0BEF4974C976}" type="datetime1">
              <a:rPr lang="en-US" smtClean="0"/>
              <a:t>11/16/2023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0EBB9-5EF9-4331-BFC9-86AB96252D4F}" type="slidenum">
              <a:rPr lang="en-US" altLang="es-MX"/>
              <a:pPr/>
              <a:t>‹#›</a:t>
            </a:fld>
            <a:endParaRPr lang="en-US" alt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fld id="{30B10C36-6D2F-416D-9C93-6314D5F5E55F}" type="datetime1">
              <a:rPr lang="en-US" smtClean="0"/>
              <a:t>11/16/2023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0099E-5B45-4DB3-BE14-E6005574D691}" type="slidenum">
              <a:rPr lang="en-US" altLang="es-MX"/>
              <a:pPr/>
              <a:t>‹#›</a:t>
            </a:fld>
            <a:endParaRPr lang="en-US" alt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274320" rIns="274320" bIns="2743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fld id="{6759CF2C-E954-4A05-A8F1-8D59C546C208}" type="datetime1">
              <a:rPr lang="en-US" smtClean="0"/>
              <a:t>11/16/2023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EB412-B228-4444-A944-333A1444918A}" type="slidenum">
              <a:rPr lang="en-US" altLang="es-MX"/>
              <a:pPr/>
              <a:t>‹#›</a:t>
            </a:fld>
            <a:endParaRPr lang="en-US" alt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123950"/>
            <a:ext cx="8913813" cy="9144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vert="horz" wrap="square" lIns="1188720" tIns="45720" rIns="2743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MX"/>
              <a:t>Clic para editar título</a:t>
            </a:r>
            <a:endParaRPr lang="es-MX" altLang="es-MX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14425" y="2595563"/>
            <a:ext cx="7610475" cy="367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MX" dirty="0"/>
              <a:t>Haga clic para modificar el estilo de texto del patrón</a:t>
            </a:r>
          </a:p>
          <a:p>
            <a:pPr lvl="1"/>
            <a:r>
              <a:rPr lang="es-ES_tradnl" altLang="es-MX" dirty="0"/>
              <a:t>Segundo nivel</a:t>
            </a:r>
          </a:p>
          <a:p>
            <a:pPr lvl="2"/>
            <a:r>
              <a:rPr lang="es-ES_tradnl" altLang="es-MX" dirty="0"/>
              <a:t>Tercer nivel</a:t>
            </a:r>
          </a:p>
          <a:p>
            <a:pPr lvl="3"/>
            <a:r>
              <a:rPr lang="es-ES_tradnl" altLang="es-MX" dirty="0"/>
              <a:t>Cuarto nivel</a:t>
            </a:r>
          </a:p>
          <a:p>
            <a:pPr lvl="4"/>
            <a:r>
              <a:rPr lang="es-ES_tradnl" altLang="es-MX" dirty="0"/>
              <a:t>Quinto nivel</a:t>
            </a:r>
            <a:endParaRPr lang="es-MX" altLang="es-MX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188" y="188913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595959"/>
                </a:solidFill>
                <a:latin typeface="Century Gothic" pitchFamily="34" charset="0"/>
                <a:cs typeface="Arial" charset="0"/>
              </a:defRPr>
            </a:lvl1pPr>
          </a:lstStyle>
          <a:p>
            <a:pPr>
              <a:defRPr/>
            </a:pPr>
            <a:fld id="{41D2BC23-E6CE-4029-80E3-DF5D4380ABB7}" type="datetime1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775" y="188913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595959"/>
                </a:solidFill>
                <a:latin typeface="Century Gothic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988" y="65690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rgbClr val="595959"/>
                </a:solidFill>
                <a:latin typeface="Century Gothic" pitchFamily="34" charset="0"/>
              </a:defRPr>
            </a:lvl1pPr>
          </a:lstStyle>
          <a:p>
            <a:fld id="{F99D1C47-FC9C-4A4F-9DB7-BF7BAEEB2DC6}" type="slidenum">
              <a:rPr lang="en-US" altLang="es-MX"/>
              <a:pPr/>
              <a:t>‹#›</a:t>
            </a:fld>
            <a:endParaRPr lang="en-US" altLang="es-MX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5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6675438"/>
            <a:ext cx="7999413" cy="18256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dirty="0">
              <a:solidFill>
                <a:prstClr val="white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28894" y="6340844"/>
            <a:ext cx="561254" cy="51715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590148" y="6357304"/>
            <a:ext cx="853440" cy="31099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96" r:id="rId1"/>
    <p:sldLayoutId id="2147484397" r:id="rId2"/>
    <p:sldLayoutId id="2147484398" r:id="rId3"/>
    <p:sldLayoutId id="2147484399" r:id="rId4"/>
    <p:sldLayoutId id="2147484400" r:id="rId5"/>
    <p:sldLayoutId id="2147484401" r:id="rId6"/>
    <p:sldLayoutId id="2147484402" r:id="rId7"/>
    <p:sldLayoutId id="2147484403" r:id="rId8"/>
    <p:sldLayoutId id="2147484404" r:id="rId9"/>
    <p:sldLayoutId id="2147484405" r:id="rId10"/>
    <p:sldLayoutId id="2147484406" r:id="rId11"/>
    <p:sldLayoutId id="2147484407" r:id="rId12"/>
    <p:sldLayoutId id="2147484408" r:id="rId13"/>
    <p:sldLayoutId id="2147484409" r:id="rId14"/>
    <p:sldLayoutId id="2147484410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Font typeface="Wingdings 2" pitchFamily="18" charset="2"/>
        <a:buChar char=""/>
        <a:defRPr sz="2000" kern="1200">
          <a:solidFill>
            <a:srgbClr val="595959"/>
          </a:solidFill>
          <a:latin typeface="+mn-lt"/>
          <a:ea typeface="+mn-ea"/>
          <a:cs typeface="+mn-cs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68280D"/>
        </a:buClr>
        <a:buFont typeface="Wingdings 2" pitchFamily="18" charset="2"/>
        <a:buChar char=""/>
        <a:defRPr sz="2800" kern="1200">
          <a:solidFill>
            <a:srgbClr val="595959"/>
          </a:solidFill>
          <a:latin typeface="+mn-lt"/>
          <a:ea typeface="+mn-ea"/>
          <a:cs typeface="+mn-cs"/>
        </a:defRPr>
      </a:lvl2pPr>
      <a:lvl3pPr marL="1035050" indent="-3492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Wingdings 2" pitchFamily="18" charset="2"/>
        <a:buChar char=""/>
        <a:defRPr sz="2400" kern="1200">
          <a:solidFill>
            <a:srgbClr val="595959"/>
          </a:solidFill>
          <a:latin typeface="+mn-lt"/>
          <a:ea typeface="+mn-ea"/>
          <a:cs typeface="+mn-cs"/>
        </a:defRPr>
      </a:lvl3pPr>
      <a:lvl4pPr marL="1371600" indent="-336550" algn="l" rtl="0" eaLnBrk="0" fontAlgn="base" hangingPunct="0">
        <a:spcBef>
          <a:spcPts val="600"/>
        </a:spcBef>
        <a:spcAft>
          <a:spcPct val="0"/>
        </a:spcAft>
        <a:buClr>
          <a:srgbClr val="68280D"/>
        </a:buClr>
        <a:buFont typeface="Wingdings 2" pitchFamily="18" charset="2"/>
        <a:buChar char=""/>
        <a:defRPr sz="2000" kern="1200">
          <a:solidFill>
            <a:srgbClr val="595959"/>
          </a:solidFill>
          <a:latin typeface="+mn-lt"/>
          <a:ea typeface="+mn-ea"/>
          <a:cs typeface="+mn-cs"/>
        </a:defRPr>
      </a:lvl4pPr>
      <a:lvl5pPr marL="1720850" indent="-3492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Wingdings 2" pitchFamily="18" charset="2"/>
        <a:buChar char=""/>
        <a:defRPr sz="2000" kern="1200">
          <a:solidFill>
            <a:srgbClr val="595959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mvaldes@avmlaw.m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MX" sz="3200" dirty="0">
                <a:cs typeface="Arial" panose="020B0604020202020204" pitchFamily="34" charset="0"/>
              </a:rPr>
              <a:t>“</a:t>
            </a:r>
            <a:r>
              <a:rPr lang="en-US" altLang="es-MX" sz="3200" dirty="0" err="1">
                <a:cs typeface="Arial" panose="020B0604020202020204" pitchFamily="34" charset="0"/>
              </a:rPr>
              <a:t>Haciendo</a:t>
            </a:r>
            <a:r>
              <a:rPr lang="en-US" altLang="es-MX" sz="3200" dirty="0">
                <a:cs typeface="Arial" panose="020B0604020202020204" pitchFamily="34" charset="0"/>
              </a:rPr>
              <a:t> </a:t>
            </a:r>
            <a:r>
              <a:rPr lang="en-US" altLang="es-MX" sz="3200" dirty="0" err="1">
                <a:cs typeface="Arial" panose="020B0604020202020204" pitchFamily="34" charset="0"/>
              </a:rPr>
              <a:t>negocios</a:t>
            </a:r>
            <a:r>
              <a:rPr lang="en-US" altLang="es-MX" sz="3200" dirty="0">
                <a:cs typeface="Arial" panose="020B0604020202020204" pitchFamily="34" charset="0"/>
              </a:rPr>
              <a:t> </a:t>
            </a:r>
            <a:r>
              <a:rPr lang="en-US" altLang="es-MX" sz="3200" dirty="0" err="1">
                <a:cs typeface="Arial" panose="020B0604020202020204" pitchFamily="34" charset="0"/>
              </a:rPr>
              <a:t>en</a:t>
            </a:r>
            <a:r>
              <a:rPr lang="en-US" altLang="es-MX" sz="3200" dirty="0">
                <a:cs typeface="Arial" panose="020B0604020202020204" pitchFamily="34" charset="0"/>
              </a:rPr>
              <a:t> México</a:t>
            </a:r>
            <a:r>
              <a:rPr lang="es-ES" altLang="es-MX" sz="3200" dirty="0">
                <a:cs typeface="Arial" panose="020B0604020202020204" pitchFamily="34" charset="0"/>
              </a:rPr>
              <a:t>”</a:t>
            </a:r>
          </a:p>
        </p:txBody>
      </p:sp>
      <p:sp>
        <p:nvSpPr>
          <p:cNvPr id="9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es-ES" dirty="0"/>
              <a:t>2023</a:t>
            </a:r>
          </a:p>
        </p:txBody>
      </p:sp>
      <p:sp>
        <p:nvSpPr>
          <p:cNvPr id="19461" name="Marcador de número de diapositiva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64199CD-A50E-4F8D-BF7C-DF6F54C4794E}" type="slidenum">
              <a:rPr lang="en-US" altLang="es-MX"/>
              <a:pPr/>
              <a:t>1</a:t>
            </a:fld>
            <a:endParaRPr lang="en-US" altLang="es-MX"/>
          </a:p>
        </p:txBody>
      </p:sp>
      <p:pic>
        <p:nvPicPr>
          <p:cNvPr id="1946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786518"/>
            <a:ext cx="2071687" cy="191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1277" y="1175410"/>
            <a:ext cx="2720306" cy="991297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3122971" y="1460401"/>
            <a:ext cx="2669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j-lt"/>
                <a:cs typeface="Arial" panose="020B0604020202020204" pitchFamily="34" charset="0"/>
              </a:rPr>
              <a:t>EN ASOCCIACIÓN CON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72849"/>
            <a:ext cx="8913813" cy="932188"/>
          </a:xfrm>
        </p:spPr>
        <p:txBody>
          <a:bodyPr>
            <a:noAutofit/>
          </a:bodyPr>
          <a:lstStyle/>
          <a:p>
            <a:r>
              <a:rPr lang="es-MX" sz="2000" b="1" cap="all" dirty="0">
                <a:cs typeface="Arial" panose="020B0604020202020204" pitchFamily="34" charset="0"/>
              </a:rPr>
              <a:t>PASOS PARA INCORPORAR UNA EMPRESA LOCAL/MEXICANA CON INVERSIONISTAS EXTRANJEROS </a:t>
            </a:r>
            <a:endParaRPr lang="es-ES" sz="2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Conector recto de flecha 6"/>
          <p:cNvCxnSpPr/>
          <p:nvPr/>
        </p:nvCxnSpPr>
        <p:spPr>
          <a:xfrm flipV="1">
            <a:off x="90152" y="2743200"/>
            <a:ext cx="8950817" cy="3863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uadroTexto 7"/>
          <p:cNvSpPr txBox="1"/>
          <p:nvPr/>
        </p:nvSpPr>
        <p:spPr>
          <a:xfrm>
            <a:off x="158243" y="2108102"/>
            <a:ext cx="9606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/>
              <a:t>Paso 1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17326" y="3677168"/>
            <a:ext cx="142102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Seleccionar el tipo</a:t>
            </a:r>
            <a:r>
              <a:rPr lang="es-MX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/giro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/>
              <a:t>de la empresa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1080887" y="2108102"/>
            <a:ext cx="991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Paso 2</a:t>
            </a:r>
          </a:p>
        </p:txBody>
      </p:sp>
      <p:cxnSp>
        <p:nvCxnSpPr>
          <p:cNvPr id="13" name="Conector recto de flecha 12"/>
          <p:cNvCxnSpPr/>
          <p:nvPr/>
        </p:nvCxnSpPr>
        <p:spPr>
          <a:xfrm flipH="1">
            <a:off x="727840" y="2528567"/>
            <a:ext cx="1" cy="10816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 flipH="1">
            <a:off x="1654539" y="2529955"/>
            <a:ext cx="1" cy="204926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776605" y="4594351"/>
            <a:ext cx="168713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Solicitud y aprobación de razón social de la compañía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2442638" y="2123084"/>
            <a:ext cx="8884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Paso 3</a:t>
            </a:r>
            <a:endParaRPr lang="es-MX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Conector recto de flecha 18"/>
          <p:cNvCxnSpPr/>
          <p:nvPr/>
        </p:nvCxnSpPr>
        <p:spPr>
          <a:xfrm flipH="1">
            <a:off x="2955736" y="2560108"/>
            <a:ext cx="1" cy="10816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CuadroTexto 21"/>
          <p:cNvSpPr txBox="1"/>
          <p:nvPr/>
        </p:nvSpPr>
        <p:spPr>
          <a:xfrm>
            <a:off x="2123334" y="3694104"/>
            <a:ext cx="168713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Redacción de documentos constitutivos (Estatutos)</a:t>
            </a:r>
          </a:p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</a:p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Otorgamiento de poderes de representación (Proxy)**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1364592" y="2881627"/>
            <a:ext cx="1687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5 días laborales</a:t>
            </a:r>
            <a:r>
              <a:rPr lang="es-MX" sz="1200" dirty="0"/>
              <a:t>*</a:t>
            </a:r>
          </a:p>
          <a:p>
            <a:pPr algn="ctr"/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3764475" y="2123603"/>
            <a:ext cx="991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Paso 4</a:t>
            </a:r>
          </a:p>
        </p:txBody>
      </p:sp>
      <p:cxnSp>
        <p:nvCxnSpPr>
          <p:cNvPr id="25" name="Conector recto de flecha 24"/>
          <p:cNvCxnSpPr/>
          <p:nvPr/>
        </p:nvCxnSpPr>
        <p:spPr>
          <a:xfrm flipH="1">
            <a:off x="5879957" y="2541028"/>
            <a:ext cx="1" cy="10816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CuadroTexto 25"/>
          <p:cNvSpPr txBox="1"/>
          <p:nvPr/>
        </p:nvSpPr>
        <p:spPr>
          <a:xfrm>
            <a:off x="3445642" y="4612363"/>
            <a:ext cx="18867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Formalización del Acta Constitutiva ante Notario Público</a:t>
            </a:r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4363664" y="2847436"/>
            <a:ext cx="1146215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5 días laborales</a:t>
            </a:r>
            <a:r>
              <a:rPr lang="es-MX" sz="1200" dirty="0"/>
              <a:t>*</a:t>
            </a:r>
          </a:p>
          <a:p>
            <a:pPr algn="ctr"/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6975403" y="2128587"/>
            <a:ext cx="991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Paso 6</a:t>
            </a:r>
          </a:p>
        </p:txBody>
      </p:sp>
      <p:sp>
        <p:nvSpPr>
          <p:cNvPr id="30" name="CuadroTexto 29"/>
          <p:cNvSpPr txBox="1"/>
          <p:nvPr/>
        </p:nvSpPr>
        <p:spPr>
          <a:xfrm>
            <a:off x="6617404" y="4549434"/>
            <a:ext cx="196703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Inscripción de la nueva razón social de la compañía en el Registro de Comercio y en la Oficina de Registro de Inversiones Extranjeras</a:t>
            </a:r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286361" y="5661990"/>
            <a:ext cx="8381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i="1" dirty="0"/>
              <a:t>*</a:t>
            </a:r>
            <a:r>
              <a:rPr lang="es-ES" sz="1200" b="1" i="1" dirty="0"/>
              <a:t>Los plazos estimados pueden variar. Según nuestra experiencia, tarda entre 4 y 6 semanas aproximadamente.</a:t>
            </a:r>
          </a:p>
          <a:p>
            <a:pPr algn="just"/>
            <a:r>
              <a:rPr lang="en-US" sz="1200" i="1" dirty="0"/>
              <a:t>** </a:t>
            </a:r>
            <a:r>
              <a:rPr lang="es-ES" sz="1200" i="1" dirty="0"/>
              <a:t>Este paso puede evitarse en caso de que el accionista/socio comparezca ante el Notario Público en México (en caso de personas físicas).</a:t>
            </a:r>
            <a:endParaRPr lang="es-MX" sz="1200" i="1" dirty="0"/>
          </a:p>
        </p:txBody>
      </p:sp>
      <p:sp>
        <p:nvSpPr>
          <p:cNvPr id="33" name="CuadroTexto 32"/>
          <p:cNvSpPr txBox="1"/>
          <p:nvPr/>
        </p:nvSpPr>
        <p:spPr>
          <a:xfrm>
            <a:off x="2756218" y="2849521"/>
            <a:ext cx="1687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5 días laborales</a:t>
            </a:r>
            <a:r>
              <a:rPr lang="es-MX" sz="1200" dirty="0"/>
              <a:t>*</a:t>
            </a:r>
          </a:p>
          <a:p>
            <a:pPr algn="ctr"/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CuadroTexto 36"/>
          <p:cNvSpPr txBox="1"/>
          <p:nvPr/>
        </p:nvSpPr>
        <p:spPr>
          <a:xfrm>
            <a:off x="5097135" y="3645261"/>
            <a:ext cx="16871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Solicitud de RFC y Firma Electrónica Fiscal</a:t>
            </a:r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CuadroTexto 38"/>
          <p:cNvSpPr txBox="1"/>
          <p:nvPr/>
        </p:nvSpPr>
        <p:spPr>
          <a:xfrm>
            <a:off x="6250039" y="2905533"/>
            <a:ext cx="1146215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5 días laborales</a:t>
            </a:r>
            <a:r>
              <a:rPr lang="es-MX" sz="1200" dirty="0"/>
              <a:t>*</a:t>
            </a:r>
          </a:p>
          <a:p>
            <a:pPr algn="ctr"/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Conector recto de flecha 39"/>
          <p:cNvCxnSpPr/>
          <p:nvPr/>
        </p:nvCxnSpPr>
        <p:spPr>
          <a:xfrm flipH="1">
            <a:off x="4336731" y="2528567"/>
            <a:ext cx="1" cy="204926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CuadroTexto 43"/>
          <p:cNvSpPr txBox="1"/>
          <p:nvPr/>
        </p:nvSpPr>
        <p:spPr>
          <a:xfrm>
            <a:off x="5322589" y="2135267"/>
            <a:ext cx="991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Paso 5</a:t>
            </a:r>
          </a:p>
        </p:txBody>
      </p:sp>
      <p:cxnSp>
        <p:nvCxnSpPr>
          <p:cNvPr id="45" name="Conector recto de flecha 44"/>
          <p:cNvCxnSpPr/>
          <p:nvPr/>
        </p:nvCxnSpPr>
        <p:spPr>
          <a:xfrm flipH="1">
            <a:off x="7544672" y="2531165"/>
            <a:ext cx="1" cy="204926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CuadroTexto 45"/>
          <p:cNvSpPr txBox="1"/>
          <p:nvPr/>
        </p:nvSpPr>
        <p:spPr>
          <a:xfrm>
            <a:off x="7666036" y="2906280"/>
            <a:ext cx="124777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5-10 días laborales</a:t>
            </a:r>
            <a:r>
              <a:rPr lang="es-MX" sz="1050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987380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72849"/>
            <a:ext cx="8913813" cy="932188"/>
          </a:xfrm>
        </p:spPr>
        <p:txBody>
          <a:bodyPr>
            <a:noAutofit/>
          </a:bodyPr>
          <a:lstStyle/>
          <a:p>
            <a:r>
              <a:rPr lang="es-MX" sz="2000" b="1" cap="all" dirty="0"/>
              <a:t>COMPRA O ARRENDAMIENTO DE UN BIEN INMUEBLE</a:t>
            </a:r>
            <a:r>
              <a:rPr lang="es-MX" sz="2400" dirty="0"/>
              <a:t>© </a:t>
            </a:r>
            <a:r>
              <a:rPr lang="es-MX" sz="2400" cap="all" dirty="0"/>
              <a:t>	</a:t>
            </a:r>
            <a:endParaRPr lang="es-E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7" name="Conector recto de flecha 6"/>
          <p:cNvCxnSpPr/>
          <p:nvPr/>
        </p:nvCxnSpPr>
        <p:spPr>
          <a:xfrm flipV="1">
            <a:off x="90152" y="2743200"/>
            <a:ext cx="8950817" cy="3863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uadroTexto 7"/>
          <p:cNvSpPr txBox="1"/>
          <p:nvPr/>
        </p:nvSpPr>
        <p:spPr>
          <a:xfrm>
            <a:off x="90152" y="2108102"/>
            <a:ext cx="9450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/>
              <a:t>Paso 1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903416" y="3799545"/>
            <a:ext cx="1759072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Auditoría</a:t>
            </a:r>
            <a:r>
              <a:rPr lang="en-US" sz="1100" dirty="0"/>
              <a:t> </a:t>
            </a:r>
            <a:r>
              <a:rPr lang="en-US" sz="1100" dirty="0" err="1"/>
              <a:t>Inmobilaria</a:t>
            </a:r>
            <a:r>
              <a:rPr lang="en-US" sz="1100" dirty="0"/>
              <a:t>:</a:t>
            </a:r>
          </a:p>
          <a:p>
            <a:pPr algn="ctr"/>
            <a:r>
              <a:rPr lang="en-US" sz="1100" dirty="0"/>
              <a:t>-</a:t>
            </a:r>
            <a:r>
              <a:rPr lang="en-US" sz="1100" dirty="0" err="1"/>
              <a:t>Título</a:t>
            </a:r>
            <a:r>
              <a:rPr lang="en-US" sz="1100" dirty="0"/>
              <a:t> de </a:t>
            </a:r>
            <a:r>
              <a:rPr lang="en-US" sz="1100" dirty="0" err="1"/>
              <a:t>propiedad</a:t>
            </a:r>
            <a:r>
              <a:rPr lang="en-US" sz="1100" dirty="0"/>
              <a:t> (Cadena de </a:t>
            </a:r>
            <a:r>
              <a:rPr lang="en-US" sz="1100" dirty="0" err="1"/>
              <a:t>títulos</a:t>
            </a:r>
            <a:r>
              <a:rPr lang="en-US" sz="1100" dirty="0"/>
              <a:t> de </a:t>
            </a:r>
            <a:r>
              <a:rPr lang="en-US" sz="1100" dirty="0" err="1"/>
              <a:t>propiedad</a:t>
            </a:r>
            <a:r>
              <a:rPr lang="en-US" sz="1100" dirty="0"/>
              <a:t>)</a:t>
            </a:r>
          </a:p>
          <a:p>
            <a:pPr algn="ctr"/>
            <a:r>
              <a:rPr lang="en-US" sz="1100" dirty="0"/>
              <a:t>-</a:t>
            </a:r>
            <a:r>
              <a:rPr lang="en-US" sz="1100" dirty="0" err="1"/>
              <a:t>Certificado</a:t>
            </a:r>
            <a:r>
              <a:rPr lang="en-US" sz="1100" dirty="0"/>
              <a:t> de Libertad de gravamen.</a:t>
            </a:r>
          </a:p>
          <a:p>
            <a:pPr algn="ctr"/>
            <a:r>
              <a:rPr lang="en-US" sz="1100" dirty="0"/>
              <a:t>-Pago del predial al </a:t>
            </a:r>
            <a:r>
              <a:rPr lang="en-US" sz="1100" dirty="0" err="1"/>
              <a:t>año</a:t>
            </a:r>
            <a:r>
              <a:rPr lang="en-US" sz="1100" dirty="0"/>
              <a:t> </a:t>
            </a:r>
            <a:r>
              <a:rPr lang="en-US" sz="1100" dirty="0" err="1"/>
              <a:t>en</a:t>
            </a:r>
            <a:r>
              <a:rPr lang="en-US" sz="1100" dirty="0"/>
              <a:t> </a:t>
            </a:r>
            <a:r>
              <a:rPr lang="en-US" sz="1100" dirty="0" err="1"/>
              <a:t>curso</a:t>
            </a:r>
            <a:endParaRPr lang="en-US" sz="1100" dirty="0"/>
          </a:p>
          <a:p>
            <a:pPr algn="ctr"/>
            <a:r>
              <a:rPr lang="en-US" sz="1100" dirty="0"/>
              <a:t>-</a:t>
            </a:r>
            <a:r>
              <a:rPr lang="en-US" sz="1100" dirty="0" err="1"/>
              <a:t>Factibilidad</a:t>
            </a:r>
            <a:r>
              <a:rPr lang="en-US" sz="1100" dirty="0"/>
              <a:t> de </a:t>
            </a:r>
            <a:r>
              <a:rPr lang="en-US" sz="1100" dirty="0" err="1"/>
              <a:t>conexión</a:t>
            </a:r>
            <a:r>
              <a:rPr lang="en-US" sz="1100" dirty="0"/>
              <a:t> de </a:t>
            </a:r>
            <a:r>
              <a:rPr lang="en-US" sz="1100" dirty="0" err="1"/>
              <a:t>servicios</a:t>
            </a:r>
            <a:r>
              <a:rPr lang="en-US" sz="1100" dirty="0"/>
              <a:t> </a:t>
            </a:r>
            <a:r>
              <a:rPr lang="en-US" sz="1100" dirty="0" err="1"/>
              <a:t>públicos</a:t>
            </a:r>
            <a:r>
              <a:rPr lang="en-US" sz="1100" dirty="0"/>
              <a:t> (</a:t>
            </a:r>
            <a:r>
              <a:rPr lang="en-US" sz="1100" dirty="0" err="1"/>
              <a:t>agua</a:t>
            </a:r>
            <a:r>
              <a:rPr lang="en-US" sz="1100" dirty="0"/>
              <a:t>, </a:t>
            </a:r>
            <a:r>
              <a:rPr lang="en-US" sz="1100" dirty="0" err="1"/>
              <a:t>electricidad</a:t>
            </a:r>
            <a:r>
              <a:rPr lang="en-US" sz="1100" dirty="0"/>
              <a:t> y gas).</a:t>
            </a:r>
          </a:p>
          <a:p>
            <a:pPr algn="ctr"/>
            <a:r>
              <a:rPr lang="en-US" sz="1100" dirty="0"/>
              <a:t>-</a:t>
            </a:r>
            <a:r>
              <a:rPr lang="en-US" sz="1100" dirty="0" err="1"/>
              <a:t>Permiso</a:t>
            </a:r>
            <a:r>
              <a:rPr lang="en-US" sz="1100" dirty="0"/>
              <a:t> de </a:t>
            </a:r>
            <a:r>
              <a:rPr lang="en-US" sz="1100" dirty="0" err="1"/>
              <a:t>zonificación</a:t>
            </a:r>
            <a:r>
              <a:rPr lang="en-US" sz="1100" dirty="0"/>
              <a:t>.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1035221" y="2108102"/>
            <a:ext cx="991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/>
              <a:t>Paso 2</a:t>
            </a:r>
          </a:p>
        </p:txBody>
      </p:sp>
      <p:cxnSp>
        <p:nvCxnSpPr>
          <p:cNvPr id="13" name="Conector recto de flecha 12"/>
          <p:cNvCxnSpPr>
            <a:endCxn id="34" idx="0"/>
          </p:cNvCxnSpPr>
          <p:nvPr/>
        </p:nvCxnSpPr>
        <p:spPr>
          <a:xfrm>
            <a:off x="554184" y="2534101"/>
            <a:ext cx="0" cy="2515498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 flipH="1">
            <a:off x="1641341" y="2502633"/>
            <a:ext cx="2" cy="1343955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2270304" y="2106493"/>
            <a:ext cx="8446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/>
              <a:t>Paso</a:t>
            </a:r>
            <a:r>
              <a:rPr lang="es-MX" sz="1400" b="1" dirty="0"/>
              <a:t> </a:t>
            </a:r>
            <a:r>
              <a:rPr lang="es-MX" sz="1600" b="1" dirty="0"/>
              <a:t>3</a:t>
            </a:r>
            <a:endParaRPr lang="es-MX" sz="1400" b="1" dirty="0"/>
          </a:p>
        </p:txBody>
      </p:sp>
      <p:cxnSp>
        <p:nvCxnSpPr>
          <p:cNvPr id="19" name="Conector recto de flecha 18"/>
          <p:cNvCxnSpPr/>
          <p:nvPr/>
        </p:nvCxnSpPr>
        <p:spPr>
          <a:xfrm flipH="1">
            <a:off x="2781845" y="2560108"/>
            <a:ext cx="1" cy="108161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CuadroTexto 21"/>
          <p:cNvSpPr txBox="1"/>
          <p:nvPr/>
        </p:nvSpPr>
        <p:spPr>
          <a:xfrm>
            <a:off x="2032934" y="3630773"/>
            <a:ext cx="16871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Inspección de la propiedad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3451541" y="2123603"/>
            <a:ext cx="991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/>
              <a:t>Paso 4</a:t>
            </a:r>
          </a:p>
        </p:txBody>
      </p:sp>
      <p:cxnSp>
        <p:nvCxnSpPr>
          <p:cNvPr id="25" name="Conector recto de flecha 24"/>
          <p:cNvCxnSpPr>
            <a:stCxn id="44" idx="2"/>
          </p:cNvCxnSpPr>
          <p:nvPr/>
        </p:nvCxnSpPr>
        <p:spPr>
          <a:xfrm flipH="1">
            <a:off x="5157994" y="2420998"/>
            <a:ext cx="8653" cy="10521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CuadroTexto 27"/>
          <p:cNvSpPr txBox="1"/>
          <p:nvPr/>
        </p:nvSpPr>
        <p:spPr>
          <a:xfrm>
            <a:off x="5909221" y="2134997"/>
            <a:ext cx="991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/>
              <a:t>Paso 6</a:t>
            </a:r>
          </a:p>
        </p:txBody>
      </p:sp>
      <p:sp>
        <p:nvSpPr>
          <p:cNvPr id="30" name="CuadroTexto 29"/>
          <p:cNvSpPr txBox="1"/>
          <p:nvPr/>
        </p:nvSpPr>
        <p:spPr>
          <a:xfrm>
            <a:off x="6557138" y="3639383"/>
            <a:ext cx="168713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dirty="0"/>
              <a:t>Registro del contrato de compraventa de inmuebles ante el Instituto Registral y Catastral del Estado de Nuevo León.</a:t>
            </a:r>
            <a:endParaRPr lang="es-MX" sz="1100" dirty="0"/>
          </a:p>
        </p:txBody>
      </p:sp>
      <p:sp>
        <p:nvSpPr>
          <p:cNvPr id="35" name="CuadroTexto 34"/>
          <p:cNvSpPr txBox="1"/>
          <p:nvPr/>
        </p:nvSpPr>
        <p:spPr>
          <a:xfrm>
            <a:off x="6946200" y="2154021"/>
            <a:ext cx="991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/>
              <a:t>Paso 7</a:t>
            </a:r>
          </a:p>
        </p:txBody>
      </p:sp>
      <p:cxnSp>
        <p:nvCxnSpPr>
          <p:cNvPr id="36" name="Conector recto de flecha 35"/>
          <p:cNvCxnSpPr/>
          <p:nvPr/>
        </p:nvCxnSpPr>
        <p:spPr>
          <a:xfrm flipH="1">
            <a:off x="7442036" y="2553703"/>
            <a:ext cx="1" cy="10816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de flecha 39"/>
          <p:cNvCxnSpPr/>
          <p:nvPr/>
        </p:nvCxnSpPr>
        <p:spPr>
          <a:xfrm flipH="1">
            <a:off x="4050447" y="2553703"/>
            <a:ext cx="1" cy="2049268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CuadroTexto 40"/>
          <p:cNvSpPr txBox="1"/>
          <p:nvPr/>
        </p:nvSpPr>
        <p:spPr>
          <a:xfrm>
            <a:off x="3101100" y="4635217"/>
            <a:ext cx="18867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dirty="0"/>
              <a:t>Negociación y redacción del contrato de compra o arrendamiento.</a:t>
            </a:r>
            <a:endParaRPr lang="es-MX" sz="1100" dirty="0"/>
          </a:p>
        </p:txBody>
      </p:sp>
      <p:sp>
        <p:nvSpPr>
          <p:cNvPr id="44" name="CuadroTexto 43"/>
          <p:cNvSpPr txBox="1"/>
          <p:nvPr/>
        </p:nvSpPr>
        <p:spPr>
          <a:xfrm>
            <a:off x="4670810" y="2082444"/>
            <a:ext cx="991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/>
              <a:t>Paso 5</a:t>
            </a:r>
          </a:p>
        </p:txBody>
      </p:sp>
      <p:cxnSp>
        <p:nvCxnSpPr>
          <p:cNvPr id="45" name="Conector recto de flecha 44"/>
          <p:cNvCxnSpPr/>
          <p:nvPr/>
        </p:nvCxnSpPr>
        <p:spPr>
          <a:xfrm flipH="1">
            <a:off x="6415664" y="2531165"/>
            <a:ext cx="1" cy="204926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CuadroTexto 33"/>
          <p:cNvSpPr txBox="1"/>
          <p:nvPr/>
        </p:nvSpPr>
        <p:spPr>
          <a:xfrm>
            <a:off x="-52936" y="5049599"/>
            <a:ext cx="121423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dirty="0"/>
              <a:t>Negociación y redacción de cartas de compra venta o arrendamiento</a:t>
            </a:r>
            <a:endParaRPr lang="es-MX" sz="1100" dirty="0"/>
          </a:p>
        </p:txBody>
      </p:sp>
      <p:sp>
        <p:nvSpPr>
          <p:cNvPr id="38" name="CuadroTexto 37"/>
          <p:cNvSpPr txBox="1"/>
          <p:nvPr/>
        </p:nvSpPr>
        <p:spPr>
          <a:xfrm>
            <a:off x="5472287" y="4625599"/>
            <a:ext cx="188675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dirty="0"/>
              <a:t>Formalización del contrato de compraventa ante Notario Público o formalización del contrato de arrendamiento</a:t>
            </a:r>
            <a:endParaRPr lang="es-MX" sz="1100" dirty="0"/>
          </a:p>
        </p:txBody>
      </p:sp>
      <p:sp>
        <p:nvSpPr>
          <p:cNvPr id="21" name="Rectángulo 20"/>
          <p:cNvSpPr/>
          <p:nvPr/>
        </p:nvSpPr>
        <p:spPr>
          <a:xfrm>
            <a:off x="4147300" y="3486163"/>
            <a:ext cx="218719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100" dirty="0"/>
              <a:t>Notificación de aviso pre preventivo (Sólo aplica para Contrato de Compraventa)</a:t>
            </a:r>
            <a:endParaRPr lang="es-MX" sz="1100" dirty="0"/>
          </a:p>
        </p:txBody>
      </p:sp>
      <p:sp>
        <p:nvSpPr>
          <p:cNvPr id="47" name="CuadroTexto 46"/>
          <p:cNvSpPr txBox="1"/>
          <p:nvPr/>
        </p:nvSpPr>
        <p:spPr>
          <a:xfrm>
            <a:off x="7921109" y="2159605"/>
            <a:ext cx="991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/>
              <a:t>Paso 8</a:t>
            </a:r>
          </a:p>
        </p:txBody>
      </p:sp>
      <p:sp>
        <p:nvSpPr>
          <p:cNvPr id="48" name="CuadroTexto 47"/>
          <p:cNvSpPr txBox="1"/>
          <p:nvPr/>
        </p:nvSpPr>
        <p:spPr>
          <a:xfrm>
            <a:off x="7359043" y="4662452"/>
            <a:ext cx="188675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dirty="0"/>
              <a:t>Notificación al Instituto Registral y Catastral del Estado de Nuevo León del nuevo propietario del bien inmueble.</a:t>
            </a:r>
            <a:endParaRPr lang="es-MX" sz="1100" dirty="0"/>
          </a:p>
        </p:txBody>
      </p:sp>
      <p:cxnSp>
        <p:nvCxnSpPr>
          <p:cNvPr id="49" name="Conector recto de flecha 48"/>
          <p:cNvCxnSpPr/>
          <p:nvPr/>
        </p:nvCxnSpPr>
        <p:spPr>
          <a:xfrm flipH="1">
            <a:off x="8468408" y="2585949"/>
            <a:ext cx="1" cy="204926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CuadroTexto 28"/>
          <p:cNvSpPr txBox="1"/>
          <p:nvPr/>
        </p:nvSpPr>
        <p:spPr>
          <a:xfrm>
            <a:off x="1415900" y="6232723"/>
            <a:ext cx="6956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b="1" i="1" dirty="0"/>
              <a:t>Los plazos estimados pueden variar. Según nuestra experiencia, se tarda entre 1 y 4 meses en cerrar una transacción inmobiliaria.</a:t>
            </a:r>
            <a:endParaRPr lang="es-MX" sz="1200" b="1" i="1" dirty="0"/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3A0FAB3D-C3F6-4588-8FFE-697B9CFDEDDC}"/>
              </a:ext>
            </a:extLst>
          </p:cNvPr>
          <p:cNvSpPr txBox="1"/>
          <p:nvPr/>
        </p:nvSpPr>
        <p:spPr>
          <a:xfrm>
            <a:off x="257116" y="2873984"/>
            <a:ext cx="1687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/>
              <a:t>15 - 30 días</a:t>
            </a:r>
            <a:r>
              <a:rPr lang="es-MX" sz="1200" dirty="0"/>
              <a:t>*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F13E76F6-774F-46B8-818C-9E7AD3065585}"/>
              </a:ext>
            </a:extLst>
          </p:cNvPr>
          <p:cNvSpPr txBox="1"/>
          <p:nvPr/>
        </p:nvSpPr>
        <p:spPr>
          <a:xfrm>
            <a:off x="1276156" y="2850498"/>
            <a:ext cx="1687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/>
              <a:t>15 días</a:t>
            </a:r>
            <a:r>
              <a:rPr lang="es-MX" sz="1200" dirty="0"/>
              <a:t>*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3697E844-5DCF-4741-841E-06441B2FF674}"/>
              </a:ext>
            </a:extLst>
          </p:cNvPr>
          <p:cNvSpPr txBox="1"/>
          <p:nvPr/>
        </p:nvSpPr>
        <p:spPr>
          <a:xfrm>
            <a:off x="2545150" y="2841770"/>
            <a:ext cx="1687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/>
              <a:t>1 - 2 días</a:t>
            </a:r>
            <a:r>
              <a:rPr lang="es-MX" sz="1200" dirty="0"/>
              <a:t>*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A903D878-393C-4BCB-BA88-2EDE7FF478DF}"/>
              </a:ext>
            </a:extLst>
          </p:cNvPr>
          <p:cNvSpPr txBox="1"/>
          <p:nvPr/>
        </p:nvSpPr>
        <p:spPr>
          <a:xfrm>
            <a:off x="3674997" y="2843169"/>
            <a:ext cx="1687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/>
              <a:t>15 – 30 días</a:t>
            </a:r>
            <a:r>
              <a:rPr lang="es-MX" sz="1200" dirty="0"/>
              <a:t>*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1519E392-0424-4157-B3E2-07BA6EC8A051}"/>
              </a:ext>
            </a:extLst>
          </p:cNvPr>
          <p:cNvSpPr txBox="1"/>
          <p:nvPr/>
        </p:nvSpPr>
        <p:spPr>
          <a:xfrm>
            <a:off x="4894013" y="2856582"/>
            <a:ext cx="1687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/>
              <a:t>1 - 5 días</a:t>
            </a:r>
            <a:r>
              <a:rPr lang="es-MX" sz="1200" dirty="0"/>
              <a:t>*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9780CF33-4877-4597-9E81-92BE946BB8E9}"/>
              </a:ext>
            </a:extLst>
          </p:cNvPr>
          <p:cNvSpPr txBox="1"/>
          <p:nvPr/>
        </p:nvSpPr>
        <p:spPr>
          <a:xfrm>
            <a:off x="7072994" y="2893962"/>
            <a:ext cx="1687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/>
              <a:t>15 - 20 días</a:t>
            </a:r>
            <a:r>
              <a:rPr lang="es-MX" sz="1200" dirty="0"/>
              <a:t>*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54201871-36B2-4458-9793-40DA912727C4}"/>
              </a:ext>
            </a:extLst>
          </p:cNvPr>
          <p:cNvSpPr txBox="1"/>
          <p:nvPr/>
        </p:nvSpPr>
        <p:spPr>
          <a:xfrm>
            <a:off x="6092575" y="2857000"/>
            <a:ext cx="1687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/>
              <a:t>5 - 10 días</a:t>
            </a:r>
            <a:r>
              <a:rPr lang="es-MX" sz="1200" dirty="0"/>
              <a:t>*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0D46274F-BAA8-47A7-99FB-7CEF9BFD071F}"/>
              </a:ext>
            </a:extLst>
          </p:cNvPr>
          <p:cNvSpPr txBox="1"/>
          <p:nvPr/>
        </p:nvSpPr>
        <p:spPr>
          <a:xfrm>
            <a:off x="7962513" y="2875042"/>
            <a:ext cx="168713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/>
              <a:t>5 días*</a:t>
            </a:r>
            <a:endParaRPr lang="es-MX" sz="1200" dirty="0"/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56E168AF-D2F4-417C-BC72-73E7193B90DA}"/>
              </a:ext>
            </a:extLst>
          </p:cNvPr>
          <p:cNvCxnSpPr/>
          <p:nvPr/>
        </p:nvCxnSpPr>
        <p:spPr>
          <a:xfrm>
            <a:off x="90152" y="2781837"/>
            <a:ext cx="2691693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3EB64891-DA72-40B7-AC79-87CB9363CCF4}"/>
              </a:ext>
            </a:extLst>
          </p:cNvPr>
          <p:cNvCxnSpPr/>
          <p:nvPr/>
        </p:nvCxnSpPr>
        <p:spPr>
          <a:xfrm>
            <a:off x="1358755" y="2774091"/>
            <a:ext cx="2691693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741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72849"/>
            <a:ext cx="8913813" cy="932188"/>
          </a:xfrm>
        </p:spPr>
        <p:txBody>
          <a:bodyPr>
            <a:normAutofit fontScale="90000"/>
          </a:bodyPr>
          <a:lstStyle/>
          <a:p>
            <a:r>
              <a:rPr lang="es-ES" sz="2000" b="1" cap="all" dirty="0"/>
              <a:t>PERMISOS, LICENCIAS Y/O AUTORIZACIONES INICIALES REQUERIDAS </a:t>
            </a:r>
            <a:r>
              <a:rPr lang="es-ES" sz="2000" b="1" u="sng" cap="all" dirty="0"/>
              <a:t>al adquirir un bien inmueble Y CONSTRUIR UNA INSTALACIÓN e INICIAR OPERACIONES EN MÉXICO </a:t>
            </a:r>
            <a:r>
              <a:rPr lang="es-MX" sz="2400" dirty="0"/>
              <a:t>© </a:t>
            </a:r>
            <a:r>
              <a:rPr lang="es-MX" sz="2400" cap="all" dirty="0"/>
              <a:t>	</a:t>
            </a:r>
            <a:r>
              <a:rPr lang="es-MX" sz="2400" dirty="0"/>
              <a:t>	</a:t>
            </a:r>
            <a:endParaRPr lang="es-E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7" name="Conector recto de flecha 6"/>
          <p:cNvCxnSpPr/>
          <p:nvPr/>
        </p:nvCxnSpPr>
        <p:spPr>
          <a:xfrm flipV="1">
            <a:off x="90152" y="2743200"/>
            <a:ext cx="8950817" cy="3863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uadroTexto 7"/>
          <p:cNvSpPr txBox="1"/>
          <p:nvPr/>
        </p:nvSpPr>
        <p:spPr>
          <a:xfrm>
            <a:off x="290381" y="2108102"/>
            <a:ext cx="8285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/>
              <a:t>Paso1 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-5861" y="3593847"/>
            <a:ext cx="1421027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u="sng" dirty="0">
                <a:solidFill>
                  <a:schemeClr val="accent3"/>
                </a:solidFill>
              </a:rPr>
              <a:t>Permiso/ factibilidad de uso de suelo</a:t>
            </a:r>
          </a:p>
          <a:p>
            <a:pPr algn="ctr"/>
            <a:r>
              <a:rPr lang="es-ES" sz="1100" b="1" u="sng" dirty="0"/>
              <a:t>(Municipal)</a:t>
            </a:r>
          </a:p>
          <a:p>
            <a:pPr algn="ctr"/>
            <a:endParaRPr lang="es-ES" sz="1100" b="1" u="sng" dirty="0">
              <a:solidFill>
                <a:schemeClr val="accent3"/>
              </a:solidFill>
            </a:endParaRPr>
          </a:p>
          <a:p>
            <a:pPr algn="ctr"/>
            <a:r>
              <a:rPr lang="es-ES" sz="1100" b="1" u="sng" dirty="0">
                <a:solidFill>
                  <a:schemeClr val="accent3"/>
                </a:solidFill>
              </a:rPr>
              <a:t>Alineamiento vial de la carretera y número oficial</a:t>
            </a:r>
          </a:p>
          <a:p>
            <a:pPr algn="ctr"/>
            <a:r>
              <a:rPr lang="es-ES" sz="1100" b="1" u="sng" dirty="0"/>
              <a:t>(Municipal)</a:t>
            </a:r>
          </a:p>
          <a:p>
            <a:pPr algn="ctr"/>
            <a:endParaRPr lang="es-ES" sz="1100" b="1" u="sng" dirty="0">
              <a:solidFill>
                <a:schemeClr val="accent3"/>
              </a:solidFill>
            </a:endParaRPr>
          </a:p>
          <a:p>
            <a:pPr algn="ctr"/>
            <a:r>
              <a:rPr lang="es-ES" sz="1100" b="1" u="sng" dirty="0">
                <a:solidFill>
                  <a:schemeClr val="accent3"/>
                </a:solidFill>
              </a:rPr>
              <a:t>Factibilidades de Agua, Energía y Gas Natural</a:t>
            </a:r>
            <a:endParaRPr lang="es-MX" sz="11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1548984" y="2137048"/>
            <a:ext cx="991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/>
              <a:t>Paso 2</a:t>
            </a:r>
          </a:p>
        </p:txBody>
      </p:sp>
      <p:cxnSp>
        <p:nvCxnSpPr>
          <p:cNvPr id="13" name="Conector recto de flecha 12"/>
          <p:cNvCxnSpPr/>
          <p:nvPr/>
        </p:nvCxnSpPr>
        <p:spPr>
          <a:xfrm flipH="1">
            <a:off x="727840" y="2528567"/>
            <a:ext cx="1" cy="10816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>
            <a:cxnSpLocks/>
          </p:cNvCxnSpPr>
          <p:nvPr/>
        </p:nvCxnSpPr>
        <p:spPr>
          <a:xfrm>
            <a:off x="2152153" y="2501303"/>
            <a:ext cx="10765" cy="92769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1313968" y="3357202"/>
            <a:ext cx="184911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u="sng" dirty="0">
                <a:solidFill>
                  <a:schemeClr val="accent3"/>
                </a:solidFill>
              </a:rPr>
              <a:t>Autorización en materia de impacto ambiental para la construcción</a:t>
            </a:r>
          </a:p>
          <a:p>
            <a:pPr algn="ctr"/>
            <a:r>
              <a:rPr lang="es-ES" sz="1100" b="1" u="sng" dirty="0"/>
              <a:t> (Estatal y Federal)</a:t>
            </a:r>
          </a:p>
          <a:p>
            <a:pPr algn="ctr"/>
            <a:endParaRPr lang="es-ES" sz="1100" b="1" u="sng" dirty="0">
              <a:solidFill>
                <a:schemeClr val="accent3"/>
              </a:solidFill>
            </a:endParaRPr>
          </a:p>
          <a:p>
            <a:pPr algn="ctr"/>
            <a:r>
              <a:rPr lang="es-ES" sz="1100" b="1" u="sng" dirty="0">
                <a:solidFill>
                  <a:schemeClr val="accent3"/>
                </a:solidFill>
              </a:rPr>
              <a:t>Autorización de cambio de uso de suelo forestal </a:t>
            </a:r>
            <a:r>
              <a:rPr lang="es-ES" sz="1100" b="1" u="sng" dirty="0"/>
              <a:t>(Federal)</a:t>
            </a:r>
          </a:p>
          <a:p>
            <a:pPr algn="ctr"/>
            <a:endParaRPr lang="es-ES" sz="1100" b="1" u="sng" dirty="0">
              <a:solidFill>
                <a:schemeClr val="accent3"/>
              </a:solidFill>
            </a:endParaRPr>
          </a:p>
          <a:p>
            <a:pPr algn="ctr"/>
            <a:r>
              <a:rPr lang="es-ES" sz="1100" b="1" u="sng" dirty="0">
                <a:solidFill>
                  <a:schemeClr val="accent3"/>
                </a:solidFill>
              </a:rPr>
              <a:t>Autorización de Protección Civil</a:t>
            </a:r>
          </a:p>
          <a:p>
            <a:pPr algn="ctr"/>
            <a:r>
              <a:rPr lang="es-ES" sz="1100" b="1" u="sng" dirty="0"/>
              <a:t>(Municipal</a:t>
            </a:r>
            <a:r>
              <a:rPr lang="es-ES" sz="1100" u="sng" dirty="0"/>
              <a:t> o </a:t>
            </a:r>
            <a:r>
              <a:rPr lang="es-ES" sz="1100" b="1" u="sng" dirty="0"/>
              <a:t>Estatal)</a:t>
            </a:r>
          </a:p>
          <a:p>
            <a:pPr algn="ctr"/>
            <a:endParaRPr lang="es-ES" sz="1100" b="1" u="sng" dirty="0">
              <a:solidFill>
                <a:schemeClr val="accent3"/>
              </a:solidFill>
            </a:endParaRPr>
          </a:p>
          <a:p>
            <a:pPr algn="ctr"/>
            <a:r>
              <a:rPr lang="es-ES" sz="1100" b="1" u="sng" dirty="0">
                <a:solidFill>
                  <a:schemeClr val="accent3"/>
                </a:solidFill>
              </a:rPr>
              <a:t>Registro como Generador de Residuos de manejo especial para la Construcción</a:t>
            </a:r>
          </a:p>
          <a:p>
            <a:pPr algn="ctr"/>
            <a:r>
              <a:rPr lang="es-ES" sz="1100" b="1" u="sng" dirty="0"/>
              <a:t>(Estatal)</a:t>
            </a:r>
            <a:endParaRPr lang="es-MX" sz="1100" dirty="0"/>
          </a:p>
        </p:txBody>
      </p:sp>
      <p:sp>
        <p:nvSpPr>
          <p:cNvPr id="17" name="CuadroTexto 16"/>
          <p:cNvSpPr txBox="1"/>
          <p:nvPr/>
        </p:nvSpPr>
        <p:spPr>
          <a:xfrm>
            <a:off x="3713584" y="2178777"/>
            <a:ext cx="906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/>
              <a:t>Paso</a:t>
            </a:r>
            <a:r>
              <a:rPr lang="es-MX" sz="1400" b="1" dirty="0"/>
              <a:t> </a:t>
            </a:r>
            <a:r>
              <a:rPr lang="es-MX" sz="1600" b="1" dirty="0"/>
              <a:t>3</a:t>
            </a:r>
            <a:endParaRPr lang="es-MX" sz="1400" b="1" dirty="0"/>
          </a:p>
        </p:txBody>
      </p:sp>
      <p:sp>
        <p:nvSpPr>
          <p:cNvPr id="22" name="CuadroTexto 21"/>
          <p:cNvSpPr txBox="1"/>
          <p:nvPr/>
        </p:nvSpPr>
        <p:spPr>
          <a:xfrm>
            <a:off x="3374273" y="3272564"/>
            <a:ext cx="1687133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u="sng" dirty="0">
                <a:solidFill>
                  <a:schemeClr val="accent3"/>
                </a:solidFill>
              </a:rPr>
              <a:t>Licencia de construcción</a:t>
            </a:r>
          </a:p>
          <a:p>
            <a:pPr algn="ctr"/>
            <a:r>
              <a:rPr lang="es-ES" sz="1100" b="1" u="sng" dirty="0"/>
              <a:t>(Municipal)</a:t>
            </a:r>
          </a:p>
          <a:p>
            <a:pPr algn="ctr"/>
            <a:endParaRPr lang="es-ES" sz="1100" b="1" u="sng" dirty="0">
              <a:solidFill>
                <a:schemeClr val="accent3"/>
              </a:solidFill>
            </a:endParaRPr>
          </a:p>
          <a:p>
            <a:pPr algn="ctr"/>
            <a:r>
              <a:rPr lang="es-ES" sz="1100" b="1" u="sng" dirty="0">
                <a:solidFill>
                  <a:schemeClr val="accent3"/>
                </a:solidFill>
              </a:rPr>
              <a:t>Autorización de tala de árboles</a:t>
            </a:r>
          </a:p>
          <a:p>
            <a:pPr algn="ctr"/>
            <a:r>
              <a:rPr lang="es-ES" sz="1100" b="1" u="sng" dirty="0"/>
              <a:t>(Municipal)</a:t>
            </a:r>
          </a:p>
          <a:p>
            <a:pPr algn="ctr"/>
            <a:endParaRPr lang="es-ES" sz="1100" b="1" u="sng" dirty="0">
              <a:solidFill>
                <a:schemeClr val="accent3"/>
              </a:solidFill>
            </a:endParaRPr>
          </a:p>
          <a:p>
            <a:pPr algn="ctr"/>
            <a:r>
              <a:rPr lang="es-ES" sz="1100" b="1" u="sng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Autorización en materia ambiental para la operación </a:t>
            </a:r>
            <a:r>
              <a:rPr lang="es-ES" sz="1100" b="1" u="sng" dirty="0"/>
              <a:t>(Estatal </a:t>
            </a:r>
            <a:r>
              <a:rPr lang="es-ES" sz="1100" u="sng" dirty="0"/>
              <a:t>o</a:t>
            </a:r>
            <a:r>
              <a:rPr lang="es-ES" sz="1100" b="1" u="sng" dirty="0"/>
              <a:t> Federal)</a:t>
            </a:r>
          </a:p>
          <a:p>
            <a:pPr algn="ctr"/>
            <a:endParaRPr lang="es-ES" sz="1100" b="1" u="sng" dirty="0">
              <a:solidFill>
                <a:schemeClr val="accent3"/>
              </a:solidFill>
            </a:endParaRPr>
          </a:p>
          <a:p>
            <a:pPr algn="ctr"/>
            <a:r>
              <a:rPr lang="es-ES" sz="1100" b="1" u="sng" dirty="0">
                <a:solidFill>
                  <a:schemeClr val="tx2">
                    <a:lumMod val="75000"/>
                    <a:lumOff val="25000"/>
                  </a:schemeClr>
                </a:solidFill>
              </a:rPr>
              <a:t>En caso se utilizar equipos de gas, Autorización de Riesgo Ambiental para la operación</a:t>
            </a:r>
          </a:p>
          <a:p>
            <a:pPr algn="ctr"/>
            <a:r>
              <a:rPr lang="es-ES" sz="1100" b="1" u="sng" dirty="0"/>
              <a:t>(Estatal)</a:t>
            </a:r>
            <a:endParaRPr lang="es-MX" sz="1100" dirty="0"/>
          </a:p>
          <a:p>
            <a:pPr algn="ctr"/>
            <a:endParaRPr lang="es-MX" sz="1100" dirty="0"/>
          </a:p>
          <a:p>
            <a:pPr algn="ctr"/>
            <a:endParaRPr lang="es-MX" sz="1100" dirty="0"/>
          </a:p>
        </p:txBody>
      </p:sp>
      <p:sp>
        <p:nvSpPr>
          <p:cNvPr id="23" name="CuadroTexto 22"/>
          <p:cNvSpPr txBox="1"/>
          <p:nvPr/>
        </p:nvSpPr>
        <p:spPr>
          <a:xfrm>
            <a:off x="2315339" y="2804829"/>
            <a:ext cx="1687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/>
              <a:t>40 -60 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días laborales </a:t>
            </a:r>
            <a:r>
              <a:rPr lang="es-MX" sz="1200" dirty="0"/>
              <a:t>*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6412800" y="2172487"/>
            <a:ext cx="991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/>
              <a:t>Paso 4</a:t>
            </a:r>
          </a:p>
        </p:txBody>
      </p:sp>
      <p:sp>
        <p:nvSpPr>
          <p:cNvPr id="26" name="CuadroTexto 25"/>
          <p:cNvSpPr txBox="1"/>
          <p:nvPr/>
        </p:nvSpPr>
        <p:spPr>
          <a:xfrm>
            <a:off x="5544771" y="3320704"/>
            <a:ext cx="2934368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u="sng" dirty="0">
                <a:solidFill>
                  <a:schemeClr val="tx2">
                    <a:lumMod val="75000"/>
                    <a:lumOff val="25000"/>
                  </a:schemeClr>
                </a:solidFill>
              </a:rPr>
              <a:t>Registro como generador de residuos de manejo especial para operación</a:t>
            </a:r>
          </a:p>
          <a:p>
            <a:pPr algn="ctr"/>
            <a:r>
              <a:rPr lang="es-ES" sz="1100" b="1" u="sng"/>
              <a:t>(Estatal)</a:t>
            </a:r>
            <a:endParaRPr lang="es-ES" sz="1100" b="1" u="sng" dirty="0"/>
          </a:p>
          <a:p>
            <a:pPr algn="ctr"/>
            <a:endParaRPr lang="es-ES" sz="1100" b="1" u="sng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s-ES" sz="1100" b="1" u="sng" dirty="0">
                <a:solidFill>
                  <a:schemeClr val="tx2">
                    <a:lumMod val="75000"/>
                    <a:lumOff val="25000"/>
                  </a:schemeClr>
                </a:solidFill>
              </a:rPr>
              <a:t>Registro como generador de residuos peligrosos </a:t>
            </a:r>
          </a:p>
          <a:p>
            <a:pPr algn="ctr"/>
            <a:r>
              <a:rPr lang="es-ES" sz="1100" b="1" u="sng" dirty="0"/>
              <a:t>(Federal)</a:t>
            </a:r>
          </a:p>
          <a:p>
            <a:pPr algn="ctr"/>
            <a:endParaRPr lang="es-ES" sz="1100" b="1" u="sng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s-ES" sz="1100" b="1" u="sng" dirty="0">
                <a:solidFill>
                  <a:schemeClr val="tx2">
                    <a:lumMod val="75000"/>
                    <a:lumOff val="25000"/>
                  </a:schemeClr>
                </a:solidFill>
              </a:rPr>
              <a:t>Registro para la descarga de agua residuales para la operación</a:t>
            </a:r>
          </a:p>
          <a:p>
            <a:pPr algn="ctr"/>
            <a:r>
              <a:rPr lang="es-ES" sz="1100" b="1" u="sng" dirty="0"/>
              <a:t>(Estatal </a:t>
            </a:r>
            <a:r>
              <a:rPr lang="es-ES" sz="1100" u="sng" dirty="0"/>
              <a:t>o </a:t>
            </a:r>
            <a:r>
              <a:rPr lang="es-ES" sz="1100" b="1" u="sng" dirty="0"/>
              <a:t>Federal)</a:t>
            </a:r>
          </a:p>
          <a:p>
            <a:pPr algn="ctr"/>
            <a:endParaRPr lang="es-ES" sz="1100" b="1" u="sng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s-ES" sz="1100" b="1" u="sng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Autorizaciones de Protección Civil para la operación</a:t>
            </a:r>
          </a:p>
          <a:p>
            <a:pPr algn="ctr"/>
            <a:r>
              <a:rPr lang="es-ES" sz="1100" b="1" u="sng" dirty="0"/>
              <a:t>(Federal)</a:t>
            </a:r>
          </a:p>
          <a:p>
            <a:pPr algn="ctr"/>
            <a:endParaRPr lang="es-ES" sz="1100" b="1" u="sng" dirty="0"/>
          </a:p>
          <a:p>
            <a:pPr algn="ctr"/>
            <a:r>
              <a:rPr lang="es-ES" sz="1100" b="1" u="sng" dirty="0">
                <a:solidFill>
                  <a:schemeClr val="tx2">
                    <a:lumMod val="75000"/>
                    <a:lumOff val="25000"/>
                  </a:schemeClr>
                </a:solidFill>
              </a:rPr>
              <a:t>Licencia de Operación/ Edificación</a:t>
            </a:r>
          </a:p>
          <a:p>
            <a:pPr algn="ctr"/>
            <a:r>
              <a:rPr lang="es-ES" sz="1100" b="1" u="sng" dirty="0"/>
              <a:t>(Municipal, Estatal </a:t>
            </a:r>
            <a:r>
              <a:rPr lang="es-ES" sz="1100" u="sng" dirty="0"/>
              <a:t>o</a:t>
            </a:r>
            <a:r>
              <a:rPr lang="es-ES" sz="1100" b="1" u="sng" dirty="0"/>
              <a:t> Federal</a:t>
            </a:r>
            <a:r>
              <a:rPr lang="en-US" sz="1100" dirty="0"/>
              <a:t>)</a:t>
            </a:r>
            <a:endParaRPr lang="es-MX" sz="1100" dirty="0"/>
          </a:p>
          <a:p>
            <a:pPr algn="ctr"/>
            <a:endParaRPr lang="es-MX" sz="1100" dirty="0"/>
          </a:p>
        </p:txBody>
      </p:sp>
      <p:sp>
        <p:nvSpPr>
          <p:cNvPr id="27" name="CuadroTexto 26"/>
          <p:cNvSpPr txBox="1"/>
          <p:nvPr/>
        </p:nvSpPr>
        <p:spPr>
          <a:xfrm>
            <a:off x="7176796" y="2804829"/>
            <a:ext cx="16355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/>
              <a:t>20 - 45 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días laborales </a:t>
            </a:r>
            <a:r>
              <a:rPr lang="es-MX" sz="1050" dirty="0"/>
              <a:t>*</a:t>
            </a:r>
          </a:p>
        </p:txBody>
      </p:sp>
      <p:sp>
        <p:nvSpPr>
          <p:cNvPr id="32" name="CuadroTexto 31"/>
          <p:cNvSpPr txBox="1"/>
          <p:nvPr/>
        </p:nvSpPr>
        <p:spPr>
          <a:xfrm>
            <a:off x="90152" y="1466860"/>
            <a:ext cx="69562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000" i="1" dirty="0"/>
              <a:t>*</a:t>
            </a:r>
            <a:r>
              <a:rPr lang="es-ES" sz="1000" b="1" i="1" dirty="0"/>
              <a:t>Los tiempos estimados pueden variar.</a:t>
            </a:r>
          </a:p>
          <a:p>
            <a:pPr algn="just"/>
            <a:r>
              <a:rPr lang="es-ES" sz="1000" b="1" i="1" dirty="0"/>
              <a:t>Nota: Pueden ser necesarios permisos, licencias y/o autorizaciones adicionales.</a:t>
            </a:r>
            <a:endParaRPr lang="en-US" sz="1000" b="1" i="1" dirty="0"/>
          </a:p>
        </p:txBody>
      </p:sp>
      <p:sp>
        <p:nvSpPr>
          <p:cNvPr id="33" name="CuadroTexto 32"/>
          <p:cNvSpPr txBox="1"/>
          <p:nvPr/>
        </p:nvSpPr>
        <p:spPr>
          <a:xfrm>
            <a:off x="4693228" y="2804829"/>
            <a:ext cx="168713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/>
              <a:t>45 - 60 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días laborales </a:t>
            </a:r>
            <a:r>
              <a:rPr lang="es-MX" sz="1050" dirty="0"/>
              <a:t>*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65260A9F-FD66-4DC3-B26C-413F8747E5F5}"/>
              </a:ext>
            </a:extLst>
          </p:cNvPr>
          <p:cNvSpPr txBox="1"/>
          <p:nvPr/>
        </p:nvSpPr>
        <p:spPr>
          <a:xfrm>
            <a:off x="590117" y="2826557"/>
            <a:ext cx="1687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/>
              <a:t>15 - 25 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días laborales</a:t>
            </a:r>
            <a:r>
              <a:rPr lang="es-MX" sz="1200" dirty="0"/>
              <a:t>*</a:t>
            </a:r>
          </a:p>
        </p:txBody>
      </p: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60BD740D-C859-4DCC-AF15-F0B8CD24A321}"/>
              </a:ext>
            </a:extLst>
          </p:cNvPr>
          <p:cNvCxnSpPr>
            <a:cxnSpLocks/>
          </p:cNvCxnSpPr>
          <p:nvPr/>
        </p:nvCxnSpPr>
        <p:spPr>
          <a:xfrm flipV="1">
            <a:off x="4175175" y="2743200"/>
            <a:ext cx="4865794" cy="29116"/>
          </a:xfrm>
          <a:prstGeom prst="straightConnector1">
            <a:avLst/>
          </a:prstGeom>
          <a:ln>
            <a:solidFill>
              <a:schemeClr val="tx2">
                <a:lumMod val="50000"/>
                <a:lumOff val="50000"/>
                <a:alpha val="80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E2ADCF9B-AE7F-4CB7-83D9-34DF8A6FA8E5}"/>
              </a:ext>
            </a:extLst>
          </p:cNvPr>
          <p:cNvCxnSpPr>
            <a:cxnSpLocks/>
          </p:cNvCxnSpPr>
          <p:nvPr/>
        </p:nvCxnSpPr>
        <p:spPr>
          <a:xfrm>
            <a:off x="4163457" y="2532973"/>
            <a:ext cx="11718" cy="66080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>
            <a:extLst>
              <a:ext uri="{FF2B5EF4-FFF2-40B4-BE49-F238E27FC236}">
                <a16:creationId xmlns:a16="http://schemas.microsoft.com/office/drawing/2014/main" id="{07539E4A-A55A-4020-8694-3A3A056D2601}"/>
              </a:ext>
            </a:extLst>
          </p:cNvPr>
          <p:cNvCxnSpPr>
            <a:cxnSpLocks/>
          </p:cNvCxnSpPr>
          <p:nvPr/>
        </p:nvCxnSpPr>
        <p:spPr>
          <a:xfrm>
            <a:off x="6908636" y="2559980"/>
            <a:ext cx="11718" cy="66080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858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5950038" y="2474144"/>
            <a:ext cx="1536040" cy="919623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80000"/>
                  <a:tint val="66000"/>
                  <a:satMod val="160000"/>
                </a:schemeClr>
              </a:gs>
              <a:gs pos="50000">
                <a:schemeClr val="accent1">
                  <a:shade val="80000"/>
                  <a:tint val="44500"/>
                  <a:satMod val="160000"/>
                </a:schemeClr>
              </a:gs>
              <a:gs pos="100000">
                <a:schemeClr val="accent1">
                  <a:shade val="8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72849"/>
            <a:ext cx="8913813" cy="932188"/>
          </a:xfrm>
        </p:spPr>
        <p:txBody>
          <a:bodyPr>
            <a:noAutofit/>
          </a:bodyPr>
          <a:lstStyle/>
          <a:p>
            <a:r>
              <a:rPr lang="en-US" altLang="es-MX" sz="2000" b="1" cap="all" dirty="0"/>
              <a:t>PROGRAMA IMMEX (IMMEX ESTÁNDAR).</a:t>
            </a:r>
            <a:endParaRPr lang="es-E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7" name="Conector recto de flecha 6"/>
          <p:cNvCxnSpPr/>
          <p:nvPr/>
        </p:nvCxnSpPr>
        <p:spPr>
          <a:xfrm flipV="1">
            <a:off x="90152" y="3370500"/>
            <a:ext cx="8950817" cy="3863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-6854" y="3978737"/>
            <a:ext cx="108880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/>
              <a:t>Título de propiedad del inmueble o Contrato de arrendamiento</a:t>
            </a:r>
            <a:endParaRPr lang="en-US" sz="1000" dirty="0"/>
          </a:p>
        </p:txBody>
      </p:sp>
      <p:sp>
        <p:nvSpPr>
          <p:cNvPr id="26" name="CuadroTexto 25"/>
          <p:cNvSpPr txBox="1"/>
          <p:nvPr/>
        </p:nvSpPr>
        <p:spPr>
          <a:xfrm>
            <a:off x="6112337" y="4323560"/>
            <a:ext cx="11528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/>
              <a:t>. </a:t>
            </a:r>
          </a:p>
        </p:txBody>
      </p:sp>
      <p:sp>
        <p:nvSpPr>
          <p:cNvPr id="35" name="CuadroTexto 34"/>
          <p:cNvSpPr txBox="1"/>
          <p:nvPr/>
        </p:nvSpPr>
        <p:spPr>
          <a:xfrm>
            <a:off x="889321" y="4621615"/>
            <a:ext cx="9761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 err="1"/>
              <a:t>Contrato</a:t>
            </a:r>
            <a:r>
              <a:rPr lang="en-US" sz="1000" i="1" dirty="0"/>
              <a:t> de Maquila</a:t>
            </a:r>
            <a:endParaRPr lang="en-US" sz="1000" dirty="0"/>
          </a:p>
          <a:p>
            <a:pPr algn="ctr"/>
            <a:endParaRPr lang="en-US" sz="1000" dirty="0"/>
          </a:p>
        </p:txBody>
      </p:sp>
      <p:sp>
        <p:nvSpPr>
          <p:cNvPr id="36" name="CuadroTexto 35"/>
          <p:cNvSpPr txBox="1"/>
          <p:nvPr/>
        </p:nvSpPr>
        <p:spPr>
          <a:xfrm>
            <a:off x="632583" y="1868107"/>
            <a:ext cx="49065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 2 - 4 </a:t>
            </a:r>
            <a:r>
              <a:rPr lang="en-US" sz="1100" b="1" dirty="0" err="1"/>
              <a:t>semanas</a:t>
            </a:r>
            <a:r>
              <a:rPr lang="en-US" sz="1100" b="1" dirty="0"/>
              <a:t>*</a:t>
            </a:r>
          </a:p>
          <a:p>
            <a:pPr algn="ctr"/>
            <a:r>
              <a:rPr lang="es-ES" sz="1100" b="1" dirty="0"/>
              <a:t>(Recopilación y revisión de la información que incluye los puntos 2-5)</a:t>
            </a:r>
            <a:endParaRPr lang="en-US" sz="1100" b="1" dirty="0"/>
          </a:p>
        </p:txBody>
      </p:sp>
      <p:cxnSp>
        <p:nvCxnSpPr>
          <p:cNvPr id="37" name="Conector recto de flecha 36"/>
          <p:cNvCxnSpPr>
            <a:stCxn id="69" idx="4"/>
            <a:endCxn id="15" idx="0"/>
          </p:cNvCxnSpPr>
          <p:nvPr/>
        </p:nvCxnSpPr>
        <p:spPr>
          <a:xfrm>
            <a:off x="534025" y="3157691"/>
            <a:ext cx="3524" cy="82104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Elipse 68"/>
          <p:cNvSpPr/>
          <p:nvPr/>
        </p:nvSpPr>
        <p:spPr>
          <a:xfrm>
            <a:off x="413156" y="2873911"/>
            <a:ext cx="241738" cy="28378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s-ES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Elipse 69"/>
          <p:cNvSpPr/>
          <p:nvPr/>
        </p:nvSpPr>
        <p:spPr>
          <a:xfrm>
            <a:off x="1272461" y="2874471"/>
            <a:ext cx="241738" cy="28378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s-ES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Elipse 74"/>
          <p:cNvSpPr/>
          <p:nvPr/>
        </p:nvSpPr>
        <p:spPr>
          <a:xfrm>
            <a:off x="2085699" y="2897573"/>
            <a:ext cx="241738" cy="28378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s-ES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4" name="Conector recto de flecha 63"/>
          <p:cNvCxnSpPr>
            <a:endCxn id="70" idx="0"/>
          </p:cNvCxnSpPr>
          <p:nvPr/>
        </p:nvCxnSpPr>
        <p:spPr>
          <a:xfrm flipH="1">
            <a:off x="1393330" y="2443653"/>
            <a:ext cx="5168" cy="43081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cto de flecha 79"/>
          <p:cNvCxnSpPr>
            <a:stCxn id="20" idx="0"/>
            <a:endCxn id="3" idx="1"/>
          </p:cNvCxnSpPr>
          <p:nvPr/>
        </p:nvCxnSpPr>
        <p:spPr>
          <a:xfrm flipH="1">
            <a:off x="5950038" y="2435745"/>
            <a:ext cx="3" cy="49821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cto de flecha 81"/>
          <p:cNvCxnSpPr/>
          <p:nvPr/>
        </p:nvCxnSpPr>
        <p:spPr>
          <a:xfrm>
            <a:off x="2223503" y="3168505"/>
            <a:ext cx="4381" cy="227712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de flecha 72"/>
          <p:cNvCxnSpPr/>
          <p:nvPr/>
        </p:nvCxnSpPr>
        <p:spPr>
          <a:xfrm>
            <a:off x="128242" y="2450637"/>
            <a:ext cx="893874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>
            <a:endCxn id="69" idx="0"/>
          </p:cNvCxnSpPr>
          <p:nvPr/>
        </p:nvCxnSpPr>
        <p:spPr>
          <a:xfrm>
            <a:off x="534025" y="2440884"/>
            <a:ext cx="0" cy="43302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de flecha 49"/>
          <p:cNvCxnSpPr>
            <a:stCxn id="70" idx="4"/>
            <a:endCxn id="35" idx="0"/>
          </p:cNvCxnSpPr>
          <p:nvPr/>
        </p:nvCxnSpPr>
        <p:spPr>
          <a:xfrm flipH="1">
            <a:off x="1377381" y="3158251"/>
            <a:ext cx="15949" cy="14633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CuadroTexto 50"/>
          <p:cNvSpPr txBox="1"/>
          <p:nvPr/>
        </p:nvSpPr>
        <p:spPr>
          <a:xfrm>
            <a:off x="1692244" y="5445629"/>
            <a:ext cx="107127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/>
              <a:t>Programa de </a:t>
            </a:r>
            <a:r>
              <a:rPr lang="es-ES" sz="1000" dirty="0" err="1"/>
              <a:t>inversion</a:t>
            </a:r>
            <a:r>
              <a:rPr lang="es-ES" sz="1000" dirty="0"/>
              <a:t> en México.</a:t>
            </a:r>
            <a:endParaRPr lang="en-US" sz="1000" dirty="0"/>
          </a:p>
        </p:txBody>
      </p:sp>
      <p:sp>
        <p:nvSpPr>
          <p:cNvPr id="20" name="Abrir corchete 19"/>
          <p:cNvSpPr/>
          <p:nvPr/>
        </p:nvSpPr>
        <p:spPr>
          <a:xfrm rot="5400000">
            <a:off x="2873040" y="-641256"/>
            <a:ext cx="737984" cy="5416017"/>
          </a:xfrm>
          <a:prstGeom prst="leftBracket">
            <a:avLst>
              <a:gd name="adj" fmla="val 4478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7" name="CuadroTexto 56"/>
          <p:cNvSpPr txBox="1"/>
          <p:nvPr/>
        </p:nvSpPr>
        <p:spPr>
          <a:xfrm>
            <a:off x="2104539" y="1443127"/>
            <a:ext cx="46389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PLAZO ESTIMADO</a:t>
            </a:r>
          </a:p>
        </p:txBody>
      </p:sp>
      <p:sp>
        <p:nvSpPr>
          <p:cNvPr id="30" name="CuadroTexto 29"/>
          <p:cNvSpPr txBox="1"/>
          <p:nvPr/>
        </p:nvSpPr>
        <p:spPr>
          <a:xfrm>
            <a:off x="6868522" y="3819183"/>
            <a:ext cx="12696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/>
              <a:t>Solicitud de información adicional de la Secretaría de Economía</a:t>
            </a:r>
            <a:endParaRPr lang="en-US" sz="1000" dirty="0"/>
          </a:p>
        </p:txBody>
      </p:sp>
      <p:sp>
        <p:nvSpPr>
          <p:cNvPr id="32" name="CuadroTexto 31"/>
          <p:cNvSpPr txBox="1"/>
          <p:nvPr/>
        </p:nvSpPr>
        <p:spPr>
          <a:xfrm>
            <a:off x="8053109" y="4509441"/>
            <a:ext cx="10737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/>
              <a:t>Respuesta final de la Secretaría de Economía</a:t>
            </a:r>
            <a:endParaRPr lang="en-US" sz="1000" dirty="0"/>
          </a:p>
        </p:txBody>
      </p:sp>
      <p:sp>
        <p:nvSpPr>
          <p:cNvPr id="38" name="CuadroTexto 37"/>
          <p:cNvSpPr txBox="1"/>
          <p:nvPr/>
        </p:nvSpPr>
        <p:spPr>
          <a:xfrm>
            <a:off x="6041659" y="1864644"/>
            <a:ext cx="13613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10 – 15 días </a:t>
            </a:r>
            <a:r>
              <a:rPr lang="en-US" sz="1100" b="1" dirty="0" err="1"/>
              <a:t>habiles</a:t>
            </a:r>
            <a:r>
              <a:rPr lang="en-US" sz="1100" b="1" dirty="0"/>
              <a:t>*</a:t>
            </a:r>
          </a:p>
        </p:txBody>
      </p:sp>
      <p:cxnSp>
        <p:nvCxnSpPr>
          <p:cNvPr id="39" name="Conector recto de flecha 38"/>
          <p:cNvCxnSpPr>
            <a:stCxn id="41" idx="4"/>
            <a:endCxn id="32" idx="0"/>
          </p:cNvCxnSpPr>
          <p:nvPr/>
        </p:nvCxnSpPr>
        <p:spPr>
          <a:xfrm flipH="1">
            <a:off x="8590008" y="3152511"/>
            <a:ext cx="29981" cy="13569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Elipse 39"/>
          <p:cNvSpPr/>
          <p:nvPr/>
        </p:nvSpPr>
        <p:spPr>
          <a:xfrm>
            <a:off x="7370807" y="2853534"/>
            <a:ext cx="265126" cy="311174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41" name="Elipse 40"/>
          <p:cNvSpPr/>
          <p:nvPr/>
        </p:nvSpPr>
        <p:spPr>
          <a:xfrm>
            <a:off x="8478726" y="2853534"/>
            <a:ext cx="282525" cy="298977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cxnSp>
        <p:nvCxnSpPr>
          <p:cNvPr id="53" name="Conector recto de flecha 52"/>
          <p:cNvCxnSpPr/>
          <p:nvPr/>
        </p:nvCxnSpPr>
        <p:spPr>
          <a:xfrm>
            <a:off x="8611669" y="2460786"/>
            <a:ext cx="0" cy="4079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de flecha 53"/>
          <p:cNvCxnSpPr>
            <a:stCxn id="40" idx="4"/>
            <a:endCxn id="30" idx="0"/>
          </p:cNvCxnSpPr>
          <p:nvPr/>
        </p:nvCxnSpPr>
        <p:spPr>
          <a:xfrm>
            <a:off x="7503370" y="3164708"/>
            <a:ext cx="0" cy="6544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cto de flecha 58"/>
          <p:cNvCxnSpPr>
            <a:cxnSpLocks/>
          </p:cNvCxnSpPr>
          <p:nvPr/>
        </p:nvCxnSpPr>
        <p:spPr>
          <a:xfrm flipH="1">
            <a:off x="2208228" y="2435742"/>
            <a:ext cx="6526" cy="44898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Abrir corchete 59"/>
          <p:cNvSpPr/>
          <p:nvPr/>
        </p:nvSpPr>
        <p:spPr>
          <a:xfrm rot="5400000">
            <a:off x="6359952" y="1281432"/>
            <a:ext cx="724766" cy="1544593"/>
          </a:xfrm>
          <a:prstGeom prst="leftBracket">
            <a:avLst>
              <a:gd name="adj" fmla="val 4478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1" name="CuadroTexto 60"/>
          <p:cNvSpPr txBox="1"/>
          <p:nvPr/>
        </p:nvSpPr>
        <p:spPr>
          <a:xfrm>
            <a:off x="7686452" y="1874013"/>
            <a:ext cx="878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5 – 10 días </a:t>
            </a:r>
            <a:r>
              <a:rPr lang="en-US" sz="1100" b="1" dirty="0" err="1"/>
              <a:t>habiles</a:t>
            </a:r>
            <a:r>
              <a:rPr lang="en-US" sz="1100" b="1" dirty="0"/>
              <a:t>*</a:t>
            </a:r>
          </a:p>
        </p:txBody>
      </p:sp>
      <p:sp>
        <p:nvSpPr>
          <p:cNvPr id="62" name="Abrir corchete 61"/>
          <p:cNvSpPr/>
          <p:nvPr/>
        </p:nvSpPr>
        <p:spPr>
          <a:xfrm rot="5400000">
            <a:off x="7688855" y="1500284"/>
            <a:ext cx="728589" cy="1117037"/>
          </a:xfrm>
          <a:prstGeom prst="leftBracket">
            <a:avLst>
              <a:gd name="adj" fmla="val 4478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1" name="Elipse 70"/>
          <p:cNvSpPr/>
          <p:nvPr/>
        </p:nvSpPr>
        <p:spPr>
          <a:xfrm>
            <a:off x="5849000" y="2899694"/>
            <a:ext cx="203979" cy="264337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cxnSp>
        <p:nvCxnSpPr>
          <p:cNvPr id="72" name="Conector recto de flecha 71"/>
          <p:cNvCxnSpPr/>
          <p:nvPr/>
        </p:nvCxnSpPr>
        <p:spPr>
          <a:xfrm>
            <a:off x="7488561" y="2475643"/>
            <a:ext cx="12879" cy="38623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Conector recto de flecha 73"/>
          <p:cNvCxnSpPr/>
          <p:nvPr/>
        </p:nvCxnSpPr>
        <p:spPr>
          <a:xfrm>
            <a:off x="5935264" y="3164032"/>
            <a:ext cx="6034" cy="223194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CuadroTexto 92"/>
          <p:cNvSpPr txBox="1"/>
          <p:nvPr/>
        </p:nvSpPr>
        <p:spPr>
          <a:xfrm>
            <a:off x="6516414" y="6375680"/>
            <a:ext cx="27916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/>
              <a:t>*Los tiempos estimados pueden variar.</a:t>
            </a:r>
            <a:endParaRPr lang="en-US" sz="1100" dirty="0"/>
          </a:p>
        </p:txBody>
      </p:sp>
      <p:sp>
        <p:nvSpPr>
          <p:cNvPr id="108" name="Elipse 107"/>
          <p:cNvSpPr/>
          <p:nvPr/>
        </p:nvSpPr>
        <p:spPr>
          <a:xfrm>
            <a:off x="3060224" y="2913357"/>
            <a:ext cx="241738" cy="28378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s-ES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9" name="Conector recto de flecha 108"/>
          <p:cNvCxnSpPr/>
          <p:nvPr/>
        </p:nvCxnSpPr>
        <p:spPr>
          <a:xfrm flipH="1">
            <a:off x="3187894" y="3210800"/>
            <a:ext cx="5453" cy="7894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0" name="CuadroTexto 109"/>
          <p:cNvSpPr txBox="1"/>
          <p:nvPr/>
        </p:nvSpPr>
        <p:spPr>
          <a:xfrm>
            <a:off x="2531647" y="3972969"/>
            <a:ext cx="12988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/>
              <a:t>Clasificación en Códigos de tarifa arancelaria de la maquinaria, materias primas a importar y productos a exportar.</a:t>
            </a:r>
            <a:endParaRPr lang="en-US" sz="1000" dirty="0"/>
          </a:p>
        </p:txBody>
      </p:sp>
      <p:cxnSp>
        <p:nvCxnSpPr>
          <p:cNvPr id="111" name="Conector recto de flecha 110"/>
          <p:cNvCxnSpPr/>
          <p:nvPr/>
        </p:nvCxnSpPr>
        <p:spPr>
          <a:xfrm flipH="1">
            <a:off x="3181093" y="2449408"/>
            <a:ext cx="5738" cy="4502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6" name="Elipse 115"/>
          <p:cNvSpPr/>
          <p:nvPr/>
        </p:nvSpPr>
        <p:spPr>
          <a:xfrm>
            <a:off x="4140906" y="2865910"/>
            <a:ext cx="241738" cy="28378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cxnSp>
        <p:nvCxnSpPr>
          <p:cNvPr id="117" name="Conector recto de flecha 116"/>
          <p:cNvCxnSpPr>
            <a:stCxn id="116" idx="4"/>
          </p:cNvCxnSpPr>
          <p:nvPr/>
        </p:nvCxnSpPr>
        <p:spPr>
          <a:xfrm flipH="1">
            <a:off x="4261473" y="3149690"/>
            <a:ext cx="302" cy="13863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8" name="CuadroTexto 117"/>
          <p:cNvSpPr txBox="1"/>
          <p:nvPr/>
        </p:nvSpPr>
        <p:spPr>
          <a:xfrm>
            <a:off x="3690125" y="4493851"/>
            <a:ext cx="11610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/>
              <a:t>Carta de cumplimiento en las obligaciones fiscales y firma electrónica (FIEL)</a:t>
            </a:r>
            <a:endParaRPr lang="es-MX" sz="1000" dirty="0"/>
          </a:p>
        </p:txBody>
      </p:sp>
      <p:cxnSp>
        <p:nvCxnSpPr>
          <p:cNvPr id="119" name="Conector recto de flecha 118"/>
          <p:cNvCxnSpPr>
            <a:cxnSpLocks/>
          </p:cNvCxnSpPr>
          <p:nvPr/>
        </p:nvCxnSpPr>
        <p:spPr>
          <a:xfrm>
            <a:off x="4246698" y="2456077"/>
            <a:ext cx="5184" cy="39745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CuadroTexto 91"/>
          <p:cNvSpPr txBox="1"/>
          <p:nvPr/>
        </p:nvSpPr>
        <p:spPr>
          <a:xfrm rot="21552047">
            <a:off x="5446405" y="5321073"/>
            <a:ext cx="9818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>
              <a:defRPr sz="1000"/>
            </a:lvl1pPr>
          </a:lstStyle>
          <a:p>
            <a:r>
              <a:rPr lang="es-ES" b="1" dirty="0"/>
              <a:t>Presentación electrónica de la solicitud</a:t>
            </a:r>
            <a:endParaRPr lang="en-US" b="1" dirty="0"/>
          </a:p>
        </p:txBody>
      </p:sp>
      <p:cxnSp>
        <p:nvCxnSpPr>
          <p:cNvPr id="48" name="Conector recto de flecha 47">
            <a:extLst>
              <a:ext uri="{FF2B5EF4-FFF2-40B4-BE49-F238E27FC236}">
                <a16:creationId xmlns:a16="http://schemas.microsoft.com/office/drawing/2014/main" id="{B00B9054-DAFA-4405-9961-7724FD9A32C9}"/>
              </a:ext>
            </a:extLst>
          </p:cNvPr>
          <p:cNvCxnSpPr>
            <a:cxnSpLocks/>
          </p:cNvCxnSpPr>
          <p:nvPr/>
        </p:nvCxnSpPr>
        <p:spPr>
          <a:xfrm flipH="1">
            <a:off x="5166341" y="2468555"/>
            <a:ext cx="1" cy="38497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Elipse 4">
            <a:extLst>
              <a:ext uri="{FF2B5EF4-FFF2-40B4-BE49-F238E27FC236}">
                <a16:creationId xmlns:a16="http://schemas.microsoft.com/office/drawing/2014/main" id="{987FEC1E-AE0B-478E-A456-4630E7F26FC0}"/>
              </a:ext>
            </a:extLst>
          </p:cNvPr>
          <p:cNvSpPr/>
          <p:nvPr/>
        </p:nvSpPr>
        <p:spPr>
          <a:xfrm>
            <a:off x="5061923" y="2880482"/>
            <a:ext cx="203979" cy="264337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cxnSp>
        <p:nvCxnSpPr>
          <p:cNvPr id="55" name="Conector recto de flecha 54">
            <a:extLst>
              <a:ext uri="{FF2B5EF4-FFF2-40B4-BE49-F238E27FC236}">
                <a16:creationId xmlns:a16="http://schemas.microsoft.com/office/drawing/2014/main" id="{B8744ACA-6E1C-41E6-A7DA-286532EE2675}"/>
              </a:ext>
            </a:extLst>
          </p:cNvPr>
          <p:cNvCxnSpPr/>
          <p:nvPr/>
        </p:nvCxnSpPr>
        <p:spPr>
          <a:xfrm flipH="1">
            <a:off x="5167475" y="3151324"/>
            <a:ext cx="5453" cy="7894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9ADD2104-20B8-4E2E-922A-1D86F3642F8F}"/>
              </a:ext>
            </a:extLst>
          </p:cNvPr>
          <p:cNvSpPr txBox="1"/>
          <p:nvPr/>
        </p:nvSpPr>
        <p:spPr>
          <a:xfrm>
            <a:off x="4517111" y="3951517"/>
            <a:ext cx="1269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Fe de </a:t>
            </a:r>
            <a:r>
              <a:rPr lang="en-US" sz="1000" dirty="0" err="1"/>
              <a:t>hechos</a:t>
            </a:r>
            <a:r>
              <a:rPr lang="en-US" sz="1000" dirty="0"/>
              <a:t> </a:t>
            </a:r>
          </a:p>
          <a:p>
            <a:pPr algn="ctr"/>
            <a:r>
              <a:rPr lang="en-US" sz="1000" dirty="0"/>
              <a:t>(media jornada)</a:t>
            </a:r>
          </a:p>
        </p:txBody>
      </p:sp>
    </p:spTree>
    <p:extLst>
      <p:ext uri="{BB962C8B-B14F-4D97-AF65-F5344CB8AC3E}">
        <p14:creationId xmlns:p14="http://schemas.microsoft.com/office/powerpoint/2010/main" val="1828452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ctángulo 77"/>
          <p:cNvSpPr/>
          <p:nvPr/>
        </p:nvSpPr>
        <p:spPr>
          <a:xfrm>
            <a:off x="7086809" y="2464923"/>
            <a:ext cx="881326" cy="904234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80000"/>
                  <a:tint val="66000"/>
                  <a:satMod val="160000"/>
                </a:schemeClr>
              </a:gs>
              <a:gs pos="50000">
                <a:schemeClr val="accent1">
                  <a:shade val="80000"/>
                  <a:tint val="44500"/>
                  <a:satMod val="160000"/>
                </a:schemeClr>
              </a:gs>
              <a:gs pos="100000">
                <a:schemeClr val="accent1">
                  <a:shade val="8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ángulo 76"/>
          <p:cNvSpPr/>
          <p:nvPr/>
        </p:nvSpPr>
        <p:spPr>
          <a:xfrm>
            <a:off x="7977628" y="2460787"/>
            <a:ext cx="822365" cy="924858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80000"/>
                  <a:tint val="66000"/>
                  <a:satMod val="160000"/>
                </a:schemeClr>
              </a:gs>
              <a:gs pos="50000">
                <a:schemeClr val="accent1">
                  <a:shade val="80000"/>
                  <a:tint val="44500"/>
                  <a:satMod val="160000"/>
                </a:schemeClr>
              </a:gs>
              <a:gs pos="100000">
                <a:schemeClr val="accent1">
                  <a:shade val="8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ángulo 2"/>
          <p:cNvSpPr/>
          <p:nvPr/>
        </p:nvSpPr>
        <p:spPr>
          <a:xfrm>
            <a:off x="5333677" y="2460786"/>
            <a:ext cx="813165" cy="919623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80000"/>
                  <a:tint val="66000"/>
                  <a:satMod val="160000"/>
                </a:schemeClr>
              </a:gs>
              <a:gs pos="50000">
                <a:schemeClr val="accent1">
                  <a:shade val="80000"/>
                  <a:tint val="44500"/>
                  <a:satMod val="160000"/>
                </a:schemeClr>
              </a:gs>
              <a:gs pos="100000">
                <a:schemeClr val="accent1">
                  <a:shade val="8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72849"/>
            <a:ext cx="8913813" cy="932188"/>
          </a:xfrm>
        </p:spPr>
        <p:txBody>
          <a:bodyPr>
            <a:noAutofit/>
          </a:bodyPr>
          <a:lstStyle/>
          <a:p>
            <a:r>
              <a:rPr lang="en-US" altLang="es-MX" sz="2000" b="1" cap="all" dirty="0" err="1"/>
              <a:t>Certificación</a:t>
            </a:r>
            <a:r>
              <a:rPr lang="en-US" altLang="es-MX" sz="2000" b="1" cap="all" dirty="0"/>
              <a:t> del IVA.</a:t>
            </a:r>
            <a:endParaRPr lang="es-E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7" name="Conector recto de flecha 6"/>
          <p:cNvCxnSpPr/>
          <p:nvPr/>
        </p:nvCxnSpPr>
        <p:spPr>
          <a:xfrm flipV="1">
            <a:off x="90152" y="3370500"/>
            <a:ext cx="8950817" cy="3863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-145226" y="3978737"/>
            <a:ext cx="110302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/>
              <a:t>Carta de cumplimiento en las obligaciones fiscales y firma electrónica (FIEL)</a:t>
            </a:r>
            <a:endParaRPr lang="es-MX" sz="1000" dirty="0"/>
          </a:p>
        </p:txBody>
      </p:sp>
      <p:sp>
        <p:nvSpPr>
          <p:cNvPr id="26" name="CuadroTexto 25"/>
          <p:cNvSpPr txBox="1"/>
          <p:nvPr/>
        </p:nvSpPr>
        <p:spPr>
          <a:xfrm>
            <a:off x="6112337" y="4323560"/>
            <a:ext cx="11528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/>
              <a:t>. </a:t>
            </a:r>
          </a:p>
        </p:txBody>
      </p:sp>
      <p:sp>
        <p:nvSpPr>
          <p:cNvPr id="35" name="CuadroTexto 34"/>
          <p:cNvSpPr txBox="1"/>
          <p:nvPr/>
        </p:nvSpPr>
        <p:spPr>
          <a:xfrm>
            <a:off x="618862" y="4621615"/>
            <a:ext cx="97611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/>
              <a:t>Sistema de control de inventarios (Anexos 24 y 31</a:t>
            </a:r>
            <a:r>
              <a:rPr lang="en-US" sz="1000" dirty="0"/>
              <a:t>)</a:t>
            </a:r>
          </a:p>
        </p:txBody>
      </p:sp>
      <p:sp>
        <p:nvSpPr>
          <p:cNvPr id="36" name="CuadroTexto 35"/>
          <p:cNvSpPr txBox="1"/>
          <p:nvPr/>
        </p:nvSpPr>
        <p:spPr>
          <a:xfrm>
            <a:off x="632583" y="1868107"/>
            <a:ext cx="468803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 2 - 5 </a:t>
            </a:r>
            <a:r>
              <a:rPr lang="en-US" sz="1100" b="1" dirty="0" err="1"/>
              <a:t>semanas</a:t>
            </a:r>
            <a:r>
              <a:rPr lang="en-US" sz="1100" b="1" dirty="0"/>
              <a:t>*</a:t>
            </a:r>
          </a:p>
          <a:p>
            <a:pPr algn="ctr"/>
            <a:r>
              <a:rPr lang="es-ES" sz="1100" b="1" dirty="0"/>
              <a:t>(Recopilación y revisión de la información que incluye los puntos 1-9)</a:t>
            </a:r>
            <a:endParaRPr lang="en-US" sz="1100" b="1" dirty="0"/>
          </a:p>
        </p:txBody>
      </p:sp>
      <p:cxnSp>
        <p:nvCxnSpPr>
          <p:cNvPr id="37" name="Conector recto de flecha 36"/>
          <p:cNvCxnSpPr>
            <a:cxnSpLocks/>
            <a:stCxn id="69" idx="4"/>
            <a:endCxn id="15" idx="0"/>
          </p:cNvCxnSpPr>
          <p:nvPr/>
        </p:nvCxnSpPr>
        <p:spPr>
          <a:xfrm flipH="1">
            <a:off x="406285" y="3157691"/>
            <a:ext cx="127740" cy="82104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Elipse 68"/>
          <p:cNvSpPr/>
          <p:nvPr/>
        </p:nvSpPr>
        <p:spPr>
          <a:xfrm>
            <a:off x="413156" y="2873911"/>
            <a:ext cx="241738" cy="28378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s-ES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Elipse 69"/>
          <p:cNvSpPr/>
          <p:nvPr/>
        </p:nvSpPr>
        <p:spPr>
          <a:xfrm>
            <a:off x="1002002" y="2874471"/>
            <a:ext cx="241738" cy="28378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s-ES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Elipse 74"/>
          <p:cNvSpPr/>
          <p:nvPr/>
        </p:nvSpPr>
        <p:spPr>
          <a:xfrm>
            <a:off x="1473092" y="2884725"/>
            <a:ext cx="241738" cy="28378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s-ES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4" name="Conector recto de flecha 63"/>
          <p:cNvCxnSpPr>
            <a:endCxn id="70" idx="0"/>
          </p:cNvCxnSpPr>
          <p:nvPr/>
        </p:nvCxnSpPr>
        <p:spPr>
          <a:xfrm flipH="1">
            <a:off x="1122871" y="2443653"/>
            <a:ext cx="5168" cy="43081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cto de flecha 79"/>
          <p:cNvCxnSpPr>
            <a:stCxn id="20" idx="0"/>
            <a:endCxn id="71" idx="0"/>
          </p:cNvCxnSpPr>
          <p:nvPr/>
        </p:nvCxnSpPr>
        <p:spPr>
          <a:xfrm flipH="1">
            <a:off x="5317076" y="2463691"/>
            <a:ext cx="9898" cy="41656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cto de flecha 81"/>
          <p:cNvCxnSpPr>
            <a:cxnSpLocks/>
            <a:stCxn id="75" idx="4"/>
            <a:endCxn id="51" idx="0"/>
          </p:cNvCxnSpPr>
          <p:nvPr/>
        </p:nvCxnSpPr>
        <p:spPr>
          <a:xfrm>
            <a:off x="1593961" y="3168505"/>
            <a:ext cx="41298" cy="227712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de flecha 72"/>
          <p:cNvCxnSpPr/>
          <p:nvPr/>
        </p:nvCxnSpPr>
        <p:spPr>
          <a:xfrm>
            <a:off x="128242" y="2450637"/>
            <a:ext cx="893874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>
            <a:endCxn id="69" idx="0"/>
          </p:cNvCxnSpPr>
          <p:nvPr/>
        </p:nvCxnSpPr>
        <p:spPr>
          <a:xfrm>
            <a:off x="534025" y="2440884"/>
            <a:ext cx="0" cy="43302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de flecha 49"/>
          <p:cNvCxnSpPr>
            <a:stCxn id="70" idx="4"/>
            <a:endCxn id="35" idx="0"/>
          </p:cNvCxnSpPr>
          <p:nvPr/>
        </p:nvCxnSpPr>
        <p:spPr>
          <a:xfrm flipH="1">
            <a:off x="1106922" y="3158251"/>
            <a:ext cx="15949" cy="14633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CuadroTexto 50"/>
          <p:cNvSpPr txBox="1"/>
          <p:nvPr/>
        </p:nvSpPr>
        <p:spPr>
          <a:xfrm>
            <a:off x="1062702" y="5445629"/>
            <a:ext cx="114511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/>
              <a:t>Inscripción de los trabajadores y pago de las contribuciones (10 trabajadores)</a:t>
            </a:r>
            <a:endParaRPr lang="en-US" sz="1000" dirty="0"/>
          </a:p>
        </p:txBody>
      </p:sp>
      <p:sp>
        <p:nvSpPr>
          <p:cNvPr id="20" name="Abrir corchete 19"/>
          <p:cNvSpPr/>
          <p:nvPr/>
        </p:nvSpPr>
        <p:spPr>
          <a:xfrm rot="5400000">
            <a:off x="2547533" y="-315750"/>
            <a:ext cx="765931" cy="4792950"/>
          </a:xfrm>
          <a:prstGeom prst="leftBracket">
            <a:avLst>
              <a:gd name="adj" fmla="val 4478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7" name="CuadroTexto 56"/>
          <p:cNvSpPr txBox="1"/>
          <p:nvPr/>
        </p:nvSpPr>
        <p:spPr>
          <a:xfrm>
            <a:off x="2104539" y="1443127"/>
            <a:ext cx="46389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PLAZO ESTIMADO</a:t>
            </a:r>
          </a:p>
        </p:txBody>
      </p:sp>
      <p:sp>
        <p:nvSpPr>
          <p:cNvPr id="30" name="CuadroTexto 29"/>
          <p:cNvSpPr txBox="1"/>
          <p:nvPr/>
        </p:nvSpPr>
        <p:spPr>
          <a:xfrm>
            <a:off x="5691282" y="3809829"/>
            <a:ext cx="9238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/>
              <a:t>Requisitos</a:t>
            </a:r>
            <a:r>
              <a:rPr lang="en-US" sz="1000" dirty="0"/>
              <a:t> SAT (</a:t>
            </a:r>
            <a:r>
              <a:rPr lang="en-US" sz="1000" dirty="0" err="1"/>
              <a:t>criterios</a:t>
            </a:r>
            <a:r>
              <a:rPr lang="en-US" sz="1000" dirty="0"/>
              <a:t> </a:t>
            </a:r>
            <a:r>
              <a:rPr lang="en-US" sz="1000" dirty="0" err="1"/>
              <a:t>internos</a:t>
            </a:r>
            <a:r>
              <a:rPr lang="en-US" sz="1000" dirty="0"/>
              <a:t>)</a:t>
            </a:r>
          </a:p>
        </p:txBody>
      </p:sp>
      <p:sp>
        <p:nvSpPr>
          <p:cNvPr id="32" name="CuadroTexto 31"/>
          <p:cNvSpPr txBox="1"/>
          <p:nvPr/>
        </p:nvSpPr>
        <p:spPr>
          <a:xfrm>
            <a:off x="6572040" y="4509441"/>
            <a:ext cx="10737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/>
              <a:t>Respuesta a la solicitud SAT</a:t>
            </a:r>
            <a:endParaRPr lang="en-US" sz="1000" dirty="0"/>
          </a:p>
        </p:txBody>
      </p:sp>
      <p:sp>
        <p:nvSpPr>
          <p:cNvPr id="33" name="CuadroTexto 32"/>
          <p:cNvSpPr txBox="1"/>
          <p:nvPr/>
        </p:nvSpPr>
        <p:spPr>
          <a:xfrm>
            <a:off x="7311391" y="4142547"/>
            <a:ext cx="11528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/>
              <a:t>. </a:t>
            </a:r>
          </a:p>
        </p:txBody>
      </p:sp>
      <p:sp>
        <p:nvSpPr>
          <p:cNvPr id="34" name="CuadroTexto 33"/>
          <p:cNvSpPr txBox="1"/>
          <p:nvPr/>
        </p:nvSpPr>
        <p:spPr>
          <a:xfrm>
            <a:off x="7406331" y="3908743"/>
            <a:ext cx="11623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/>
              <a:t>Visita SAT (inspección de un día completo)</a:t>
            </a:r>
            <a:endParaRPr lang="en-US" sz="1000" dirty="0"/>
          </a:p>
        </p:txBody>
      </p:sp>
      <p:sp>
        <p:nvSpPr>
          <p:cNvPr id="38" name="CuadroTexto 37"/>
          <p:cNvSpPr txBox="1"/>
          <p:nvPr/>
        </p:nvSpPr>
        <p:spPr>
          <a:xfrm>
            <a:off x="5306269" y="1826437"/>
            <a:ext cx="8805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30 – 40 días </a:t>
            </a:r>
            <a:r>
              <a:rPr lang="en-US" sz="1100" b="1" dirty="0" err="1"/>
              <a:t>habiles</a:t>
            </a:r>
            <a:r>
              <a:rPr lang="en-US" sz="1100" b="1" dirty="0"/>
              <a:t>*</a:t>
            </a:r>
          </a:p>
        </p:txBody>
      </p:sp>
      <p:cxnSp>
        <p:nvCxnSpPr>
          <p:cNvPr id="39" name="Conector recto de flecha 38"/>
          <p:cNvCxnSpPr>
            <a:stCxn id="41" idx="4"/>
            <a:endCxn id="32" idx="0"/>
          </p:cNvCxnSpPr>
          <p:nvPr/>
        </p:nvCxnSpPr>
        <p:spPr>
          <a:xfrm>
            <a:off x="7091963" y="3152511"/>
            <a:ext cx="16976" cy="13569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Elipse 39"/>
          <p:cNvSpPr/>
          <p:nvPr/>
        </p:nvSpPr>
        <p:spPr>
          <a:xfrm>
            <a:off x="5922237" y="2871403"/>
            <a:ext cx="466194" cy="28378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es-ES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Elipse 40"/>
          <p:cNvSpPr/>
          <p:nvPr/>
        </p:nvSpPr>
        <p:spPr>
          <a:xfrm>
            <a:off x="6856655" y="2868731"/>
            <a:ext cx="470616" cy="28378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42" name="Elipse 41"/>
          <p:cNvSpPr/>
          <p:nvPr/>
        </p:nvSpPr>
        <p:spPr>
          <a:xfrm>
            <a:off x="7738030" y="2880252"/>
            <a:ext cx="474832" cy="28378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es-ES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Elipse 42"/>
          <p:cNvSpPr/>
          <p:nvPr/>
        </p:nvSpPr>
        <p:spPr>
          <a:xfrm>
            <a:off x="8553958" y="2878551"/>
            <a:ext cx="489883" cy="28378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es-ES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4" name="Conector recto de flecha 43"/>
          <p:cNvCxnSpPr>
            <a:endCxn id="42" idx="0"/>
          </p:cNvCxnSpPr>
          <p:nvPr/>
        </p:nvCxnSpPr>
        <p:spPr>
          <a:xfrm>
            <a:off x="7968135" y="2450637"/>
            <a:ext cx="7311" cy="4296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de flecha 44"/>
          <p:cNvCxnSpPr/>
          <p:nvPr/>
        </p:nvCxnSpPr>
        <p:spPr>
          <a:xfrm>
            <a:off x="8800531" y="2442119"/>
            <a:ext cx="3592" cy="4364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de flecha 45"/>
          <p:cNvCxnSpPr>
            <a:stCxn id="43" idx="4"/>
            <a:endCxn id="58" idx="0"/>
          </p:cNvCxnSpPr>
          <p:nvPr/>
        </p:nvCxnSpPr>
        <p:spPr>
          <a:xfrm flipH="1">
            <a:off x="8791078" y="3162331"/>
            <a:ext cx="7822" cy="145605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de flecha 52"/>
          <p:cNvCxnSpPr>
            <a:endCxn id="41" idx="0"/>
          </p:cNvCxnSpPr>
          <p:nvPr/>
        </p:nvCxnSpPr>
        <p:spPr>
          <a:xfrm>
            <a:off x="7091963" y="2460786"/>
            <a:ext cx="0" cy="4079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de flecha 53"/>
          <p:cNvCxnSpPr>
            <a:stCxn id="40" idx="4"/>
            <a:endCxn id="30" idx="0"/>
          </p:cNvCxnSpPr>
          <p:nvPr/>
        </p:nvCxnSpPr>
        <p:spPr>
          <a:xfrm flipH="1">
            <a:off x="6153203" y="3155183"/>
            <a:ext cx="2131" cy="65464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cto de flecha 54"/>
          <p:cNvCxnSpPr>
            <a:stCxn id="42" idx="4"/>
            <a:endCxn id="34" idx="0"/>
          </p:cNvCxnSpPr>
          <p:nvPr/>
        </p:nvCxnSpPr>
        <p:spPr>
          <a:xfrm>
            <a:off x="7975446" y="3164032"/>
            <a:ext cx="12073" cy="74471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CuadroTexto 57"/>
          <p:cNvSpPr txBox="1"/>
          <p:nvPr/>
        </p:nvSpPr>
        <p:spPr>
          <a:xfrm>
            <a:off x="8305806" y="4618386"/>
            <a:ext cx="9705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Respuesta final del SAT</a:t>
            </a:r>
          </a:p>
        </p:txBody>
      </p:sp>
      <p:cxnSp>
        <p:nvCxnSpPr>
          <p:cNvPr id="59" name="Conector recto de flecha 58"/>
          <p:cNvCxnSpPr>
            <a:endCxn id="75" idx="0"/>
          </p:cNvCxnSpPr>
          <p:nvPr/>
        </p:nvCxnSpPr>
        <p:spPr>
          <a:xfrm flipH="1">
            <a:off x="1593961" y="2435742"/>
            <a:ext cx="6526" cy="44898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Abrir corchete 59"/>
          <p:cNvSpPr/>
          <p:nvPr/>
        </p:nvSpPr>
        <p:spPr>
          <a:xfrm rot="5400000">
            <a:off x="5360156" y="1655788"/>
            <a:ext cx="758063" cy="829177"/>
          </a:xfrm>
          <a:prstGeom prst="leftBracket">
            <a:avLst>
              <a:gd name="adj" fmla="val 4478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1" name="CuadroTexto 60"/>
          <p:cNvSpPr txBox="1"/>
          <p:nvPr/>
        </p:nvSpPr>
        <p:spPr>
          <a:xfrm>
            <a:off x="6184775" y="1772947"/>
            <a:ext cx="8367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1 – 5 días </a:t>
            </a:r>
            <a:r>
              <a:rPr lang="en-US" sz="1100" b="1" dirty="0" err="1"/>
              <a:t>habiles</a:t>
            </a:r>
            <a:r>
              <a:rPr lang="en-US" sz="1100" b="1" dirty="0"/>
              <a:t>*</a:t>
            </a:r>
          </a:p>
        </p:txBody>
      </p:sp>
      <p:sp>
        <p:nvSpPr>
          <p:cNvPr id="62" name="Abrir corchete 61"/>
          <p:cNvSpPr/>
          <p:nvPr/>
        </p:nvSpPr>
        <p:spPr>
          <a:xfrm rot="5400000">
            <a:off x="6230516" y="1592811"/>
            <a:ext cx="790661" cy="945287"/>
          </a:xfrm>
          <a:prstGeom prst="leftBracket">
            <a:avLst>
              <a:gd name="adj" fmla="val 4478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3" name="Abrir corchete 62"/>
          <p:cNvSpPr/>
          <p:nvPr/>
        </p:nvSpPr>
        <p:spPr>
          <a:xfrm rot="5400000">
            <a:off x="7154678" y="1620301"/>
            <a:ext cx="770759" cy="870412"/>
          </a:xfrm>
          <a:prstGeom prst="leftBracket">
            <a:avLst>
              <a:gd name="adj" fmla="val 4478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5" name="CuadroTexto 64"/>
          <p:cNvSpPr txBox="1"/>
          <p:nvPr/>
        </p:nvSpPr>
        <p:spPr>
          <a:xfrm>
            <a:off x="7030550" y="1834938"/>
            <a:ext cx="91561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30 – 40 días </a:t>
            </a:r>
            <a:r>
              <a:rPr lang="en-US" sz="1100" b="1" dirty="0" err="1"/>
              <a:t>habiles</a:t>
            </a:r>
            <a:r>
              <a:rPr lang="en-US" sz="1100" b="1" dirty="0"/>
              <a:t>*</a:t>
            </a:r>
          </a:p>
        </p:txBody>
      </p:sp>
      <p:sp>
        <p:nvSpPr>
          <p:cNvPr id="66" name="Abrir corchete 65"/>
          <p:cNvSpPr/>
          <p:nvPr/>
        </p:nvSpPr>
        <p:spPr>
          <a:xfrm rot="5400000">
            <a:off x="8000866" y="1644528"/>
            <a:ext cx="773525" cy="824729"/>
          </a:xfrm>
          <a:prstGeom prst="leftBracket">
            <a:avLst>
              <a:gd name="adj" fmla="val 4478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7" name="CuadroTexto 66"/>
          <p:cNvSpPr txBox="1"/>
          <p:nvPr/>
        </p:nvSpPr>
        <p:spPr>
          <a:xfrm>
            <a:off x="7751457" y="1773613"/>
            <a:ext cx="128951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10 </a:t>
            </a:r>
          </a:p>
          <a:p>
            <a:pPr algn="ctr"/>
            <a:r>
              <a:rPr lang="en-US" sz="1100" b="1" dirty="0"/>
              <a:t>días </a:t>
            </a:r>
          </a:p>
          <a:p>
            <a:pPr algn="ctr"/>
            <a:r>
              <a:rPr lang="en-US" sz="1100" b="1" dirty="0" err="1"/>
              <a:t>habiles</a:t>
            </a:r>
            <a:r>
              <a:rPr lang="en-US" sz="1100" b="1" dirty="0"/>
              <a:t>*</a:t>
            </a:r>
          </a:p>
        </p:txBody>
      </p:sp>
      <p:sp>
        <p:nvSpPr>
          <p:cNvPr id="71" name="Elipse 70"/>
          <p:cNvSpPr/>
          <p:nvPr/>
        </p:nvSpPr>
        <p:spPr>
          <a:xfrm>
            <a:off x="5088073" y="2880252"/>
            <a:ext cx="458006" cy="28378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s-ES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2" name="Conector recto de flecha 71"/>
          <p:cNvCxnSpPr>
            <a:stCxn id="62" idx="2"/>
            <a:endCxn id="40" idx="0"/>
          </p:cNvCxnSpPr>
          <p:nvPr/>
        </p:nvCxnSpPr>
        <p:spPr>
          <a:xfrm>
            <a:off x="6153203" y="2460785"/>
            <a:ext cx="2131" cy="41061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Conector recto de flecha 73"/>
          <p:cNvCxnSpPr>
            <a:stCxn id="71" idx="4"/>
            <a:endCxn id="76" idx="0"/>
          </p:cNvCxnSpPr>
          <p:nvPr/>
        </p:nvCxnSpPr>
        <p:spPr>
          <a:xfrm>
            <a:off x="5317076" y="3164032"/>
            <a:ext cx="1741" cy="192420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CuadroTexto 75"/>
          <p:cNvSpPr txBox="1"/>
          <p:nvPr/>
        </p:nvSpPr>
        <p:spPr>
          <a:xfrm rot="21552047">
            <a:off x="4836041" y="5088176"/>
            <a:ext cx="98186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>
              <a:defRPr sz="1000"/>
            </a:lvl1pPr>
          </a:lstStyle>
          <a:p>
            <a:r>
              <a:rPr lang="es-ES" b="1" dirty="0"/>
              <a:t>Presentación electrónica de la solicitud + pago de $1500 USD Aprox.</a:t>
            </a:r>
            <a:endParaRPr lang="en-US" b="1" dirty="0"/>
          </a:p>
        </p:txBody>
      </p:sp>
      <p:sp>
        <p:nvSpPr>
          <p:cNvPr id="93" name="CuadroTexto 92"/>
          <p:cNvSpPr txBox="1"/>
          <p:nvPr/>
        </p:nvSpPr>
        <p:spPr>
          <a:xfrm>
            <a:off x="6388431" y="6365606"/>
            <a:ext cx="27371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/>
              <a:t>*Los tiempos estimados pueden variar.</a:t>
            </a:r>
            <a:endParaRPr lang="en-US" sz="1100" dirty="0"/>
          </a:p>
        </p:txBody>
      </p:sp>
      <p:sp>
        <p:nvSpPr>
          <p:cNvPr id="108" name="Elipse 107"/>
          <p:cNvSpPr/>
          <p:nvPr/>
        </p:nvSpPr>
        <p:spPr>
          <a:xfrm>
            <a:off x="1949820" y="2899694"/>
            <a:ext cx="241738" cy="28378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s-ES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9" name="Conector recto de flecha 108"/>
          <p:cNvCxnSpPr>
            <a:cxnSpLocks/>
            <a:stCxn id="108" idx="4"/>
            <a:endCxn id="110" idx="0"/>
          </p:cNvCxnSpPr>
          <p:nvPr/>
        </p:nvCxnSpPr>
        <p:spPr>
          <a:xfrm>
            <a:off x="2070689" y="3183474"/>
            <a:ext cx="3268" cy="6109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0" name="CuadroTexto 109"/>
          <p:cNvSpPr txBox="1"/>
          <p:nvPr/>
        </p:nvSpPr>
        <p:spPr>
          <a:xfrm>
            <a:off x="1533980" y="3794438"/>
            <a:ext cx="107995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/>
              <a:t>Registro</a:t>
            </a:r>
            <a:r>
              <a:rPr lang="en-US" sz="1000" dirty="0"/>
              <a:t> de </a:t>
            </a:r>
            <a:r>
              <a:rPr lang="en-US" sz="1000" dirty="0" err="1"/>
              <a:t>importadores</a:t>
            </a:r>
            <a:r>
              <a:rPr lang="en-US" sz="1000" dirty="0"/>
              <a:t> y </a:t>
            </a:r>
            <a:r>
              <a:rPr lang="en-US" sz="1000" dirty="0" err="1"/>
              <a:t>registro</a:t>
            </a:r>
            <a:r>
              <a:rPr lang="en-US" sz="1000" dirty="0"/>
              <a:t> sectorial </a:t>
            </a:r>
            <a:r>
              <a:rPr lang="en-US" sz="1000" dirty="0" err="1"/>
              <a:t>actualizados</a:t>
            </a:r>
            <a:endParaRPr lang="en-US" sz="1000" dirty="0"/>
          </a:p>
        </p:txBody>
      </p:sp>
      <p:cxnSp>
        <p:nvCxnSpPr>
          <p:cNvPr id="111" name="Conector recto de flecha 110"/>
          <p:cNvCxnSpPr>
            <a:endCxn id="108" idx="0"/>
          </p:cNvCxnSpPr>
          <p:nvPr/>
        </p:nvCxnSpPr>
        <p:spPr>
          <a:xfrm flipH="1">
            <a:off x="2070689" y="2449408"/>
            <a:ext cx="5738" cy="4502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" name="Elipse 111"/>
          <p:cNvSpPr/>
          <p:nvPr/>
        </p:nvSpPr>
        <p:spPr>
          <a:xfrm>
            <a:off x="2542349" y="2905403"/>
            <a:ext cx="241738" cy="28378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s-ES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3" name="Conector recto de flecha 112"/>
          <p:cNvCxnSpPr>
            <a:cxnSpLocks/>
            <a:stCxn id="112" idx="4"/>
            <a:endCxn id="114" idx="0"/>
          </p:cNvCxnSpPr>
          <p:nvPr/>
        </p:nvCxnSpPr>
        <p:spPr>
          <a:xfrm>
            <a:off x="2663218" y="3189183"/>
            <a:ext cx="42232" cy="132025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4" name="CuadroTexto 113"/>
          <p:cNvSpPr txBox="1"/>
          <p:nvPr/>
        </p:nvSpPr>
        <p:spPr>
          <a:xfrm>
            <a:off x="2211444" y="4509441"/>
            <a:ext cx="98801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/>
              <a:t>Pruebas de operaciones en el extranjero durante los últimos 12 meses</a:t>
            </a:r>
            <a:endParaRPr lang="en-US" sz="1000" dirty="0"/>
          </a:p>
        </p:txBody>
      </p:sp>
      <p:cxnSp>
        <p:nvCxnSpPr>
          <p:cNvPr id="115" name="Conector recto de flecha 114"/>
          <p:cNvCxnSpPr>
            <a:endCxn id="112" idx="0"/>
          </p:cNvCxnSpPr>
          <p:nvPr/>
        </p:nvCxnSpPr>
        <p:spPr>
          <a:xfrm>
            <a:off x="2663218" y="2454224"/>
            <a:ext cx="0" cy="45117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6" name="Elipse 115"/>
          <p:cNvSpPr/>
          <p:nvPr/>
        </p:nvSpPr>
        <p:spPr>
          <a:xfrm>
            <a:off x="3074506" y="2899693"/>
            <a:ext cx="241738" cy="28378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s-ES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7" name="Conector recto de flecha 116"/>
          <p:cNvCxnSpPr>
            <a:cxnSpLocks/>
            <a:stCxn id="116" idx="4"/>
            <a:endCxn id="118" idx="0"/>
          </p:cNvCxnSpPr>
          <p:nvPr/>
        </p:nvCxnSpPr>
        <p:spPr>
          <a:xfrm>
            <a:off x="3195375" y="3183473"/>
            <a:ext cx="0" cy="239150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8" name="CuadroTexto 117"/>
          <p:cNvSpPr txBox="1"/>
          <p:nvPr/>
        </p:nvSpPr>
        <p:spPr>
          <a:xfrm>
            <a:off x="2614844" y="5496704"/>
            <a:ext cx="116106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/>
              <a:t>Evidencia de </a:t>
            </a:r>
          </a:p>
          <a:p>
            <a:pPr algn="ctr"/>
            <a:r>
              <a:rPr lang="es-ES" sz="1000" dirty="0"/>
              <a:t>proveedores de materias primas en México durante los últimos 12 meses</a:t>
            </a:r>
            <a:endParaRPr lang="en-US" sz="1000" dirty="0"/>
          </a:p>
        </p:txBody>
      </p:sp>
      <p:cxnSp>
        <p:nvCxnSpPr>
          <p:cNvPr id="119" name="Conector recto de flecha 118"/>
          <p:cNvCxnSpPr>
            <a:endCxn id="116" idx="0"/>
          </p:cNvCxnSpPr>
          <p:nvPr/>
        </p:nvCxnSpPr>
        <p:spPr>
          <a:xfrm>
            <a:off x="3195073" y="2443653"/>
            <a:ext cx="302" cy="4560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Elipse 120"/>
          <p:cNvSpPr/>
          <p:nvPr/>
        </p:nvSpPr>
        <p:spPr>
          <a:xfrm>
            <a:off x="3593321" y="2893488"/>
            <a:ext cx="241738" cy="28378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s-ES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2" name="Conector recto de flecha 121"/>
          <p:cNvCxnSpPr>
            <a:stCxn id="121" idx="4"/>
            <a:endCxn id="123" idx="0"/>
          </p:cNvCxnSpPr>
          <p:nvPr/>
        </p:nvCxnSpPr>
        <p:spPr>
          <a:xfrm>
            <a:off x="3714190" y="3177268"/>
            <a:ext cx="6623" cy="7106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CuadroTexto 122"/>
          <p:cNvSpPr txBox="1"/>
          <p:nvPr/>
        </p:nvSpPr>
        <p:spPr>
          <a:xfrm>
            <a:off x="3194505" y="3887963"/>
            <a:ext cx="10526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/>
              <a:t>Los principales directivos de la empresa no deberán tener antecedentes penales (últimos 3 años)</a:t>
            </a:r>
            <a:endParaRPr lang="en-US" sz="1000" dirty="0"/>
          </a:p>
        </p:txBody>
      </p:sp>
      <p:cxnSp>
        <p:nvCxnSpPr>
          <p:cNvPr id="124" name="Conector recto de flecha 123"/>
          <p:cNvCxnSpPr>
            <a:endCxn id="121" idx="0"/>
          </p:cNvCxnSpPr>
          <p:nvPr/>
        </p:nvCxnSpPr>
        <p:spPr>
          <a:xfrm flipH="1">
            <a:off x="3714190" y="2451358"/>
            <a:ext cx="10716" cy="4421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7" name="Elipse 146"/>
          <p:cNvSpPr/>
          <p:nvPr/>
        </p:nvSpPr>
        <p:spPr>
          <a:xfrm>
            <a:off x="4683788" y="2901833"/>
            <a:ext cx="295293" cy="262199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s-ES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8" name="Conector recto de flecha 147"/>
          <p:cNvCxnSpPr>
            <a:stCxn id="147" idx="4"/>
            <a:endCxn id="149" idx="0"/>
          </p:cNvCxnSpPr>
          <p:nvPr/>
        </p:nvCxnSpPr>
        <p:spPr>
          <a:xfrm flipH="1">
            <a:off x="4831434" y="3164032"/>
            <a:ext cx="1" cy="134630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9" name="CuadroTexto 148"/>
          <p:cNvSpPr txBox="1"/>
          <p:nvPr/>
        </p:nvSpPr>
        <p:spPr>
          <a:xfrm>
            <a:off x="4286762" y="4510338"/>
            <a:ext cx="10893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Fe de </a:t>
            </a:r>
            <a:r>
              <a:rPr lang="en-US" sz="1000" dirty="0" err="1"/>
              <a:t>hechos</a:t>
            </a:r>
            <a:r>
              <a:rPr lang="en-US" sz="1000" dirty="0"/>
              <a:t>.</a:t>
            </a:r>
          </a:p>
        </p:txBody>
      </p:sp>
      <p:cxnSp>
        <p:nvCxnSpPr>
          <p:cNvPr id="150" name="Conector recto de flecha 149"/>
          <p:cNvCxnSpPr>
            <a:endCxn id="147" idx="0"/>
          </p:cNvCxnSpPr>
          <p:nvPr/>
        </p:nvCxnSpPr>
        <p:spPr>
          <a:xfrm>
            <a:off x="4831435" y="2454224"/>
            <a:ext cx="0" cy="44760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4" name="Elipse 193"/>
          <p:cNvSpPr/>
          <p:nvPr/>
        </p:nvSpPr>
        <p:spPr>
          <a:xfrm>
            <a:off x="4178635" y="2858067"/>
            <a:ext cx="268573" cy="308253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s-ES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5" name="Conector recto de flecha 194"/>
          <p:cNvCxnSpPr>
            <a:stCxn id="194" idx="4"/>
            <a:endCxn id="196" idx="0"/>
          </p:cNvCxnSpPr>
          <p:nvPr/>
        </p:nvCxnSpPr>
        <p:spPr>
          <a:xfrm flipH="1">
            <a:off x="4299505" y="3166320"/>
            <a:ext cx="13417" cy="220550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6" name="CuadroTexto 195"/>
          <p:cNvSpPr txBox="1"/>
          <p:nvPr/>
        </p:nvSpPr>
        <p:spPr>
          <a:xfrm>
            <a:off x="3719654" y="5371821"/>
            <a:ext cx="1159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/>
              <a:t>El sistema de contabilidad electrónica debe estar actualizado</a:t>
            </a:r>
            <a:endParaRPr lang="en-US" sz="1000" dirty="0"/>
          </a:p>
        </p:txBody>
      </p:sp>
      <p:cxnSp>
        <p:nvCxnSpPr>
          <p:cNvPr id="197" name="Conector recto de flecha 196"/>
          <p:cNvCxnSpPr>
            <a:endCxn id="194" idx="0"/>
          </p:cNvCxnSpPr>
          <p:nvPr/>
        </p:nvCxnSpPr>
        <p:spPr>
          <a:xfrm>
            <a:off x="4304913" y="2463217"/>
            <a:ext cx="8009" cy="3948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Marcador de número de diapositiva 10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9512-7ABF-493D-AE07-C9AFF30B4EC7}" type="slidenum">
              <a:rPr lang="en-US" altLang="es-MX" smtClean="0"/>
              <a:pPr/>
              <a:t>6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2395553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72849"/>
            <a:ext cx="8913813" cy="932188"/>
          </a:xfrm>
        </p:spPr>
        <p:txBody>
          <a:bodyPr>
            <a:normAutofit/>
          </a:bodyPr>
          <a:lstStyle/>
          <a:p>
            <a:r>
              <a:rPr lang="es-ES" sz="2000" b="1" dirty="0"/>
              <a:t>VISA.- Trámite cuando el extranjero es empleado y recibe su salario de una empresa mexicana.</a:t>
            </a:r>
            <a:endParaRPr lang="es-E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33718" y="6119446"/>
            <a:ext cx="723498" cy="562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Conector recto de flecha 6"/>
          <p:cNvCxnSpPr/>
          <p:nvPr/>
        </p:nvCxnSpPr>
        <p:spPr>
          <a:xfrm flipV="1">
            <a:off x="90152" y="2743200"/>
            <a:ext cx="8950817" cy="3863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uadroTexto 7"/>
          <p:cNvSpPr txBox="1"/>
          <p:nvPr/>
        </p:nvSpPr>
        <p:spPr>
          <a:xfrm>
            <a:off x="270455" y="2155134"/>
            <a:ext cx="991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b="1" dirty="0"/>
              <a:t>Paso 1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0" y="3731605"/>
            <a:ext cx="16871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Registro de la Empresa Mexicana ante el Instituto Nacional de Migración.</a:t>
            </a:r>
            <a:endParaRPr lang="es-MX" sz="12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2187262" y="2158616"/>
            <a:ext cx="991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b="1" dirty="0"/>
              <a:t>Paso 2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854294" y="2843009"/>
            <a:ext cx="1687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3 ~ 6 semanas*</a:t>
            </a:r>
          </a:p>
        </p:txBody>
      </p:sp>
      <p:cxnSp>
        <p:nvCxnSpPr>
          <p:cNvPr id="13" name="Conector recto de flecha 12"/>
          <p:cNvCxnSpPr>
            <a:stCxn id="8" idx="2"/>
          </p:cNvCxnSpPr>
          <p:nvPr/>
        </p:nvCxnSpPr>
        <p:spPr>
          <a:xfrm flipH="1">
            <a:off x="766291" y="2524466"/>
            <a:ext cx="1" cy="10816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 flipH="1">
            <a:off x="2683099" y="2505384"/>
            <a:ext cx="1" cy="10816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1839531" y="3660934"/>
            <a:ext cx="1687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La empresa mexicana solicita una visa/carta de autorización en el Instituto Nacional de Migración para el empleado extranjero.</a:t>
            </a:r>
            <a:endParaRPr lang="es-MX" sz="1200" dirty="0"/>
          </a:p>
        </p:txBody>
      </p:sp>
      <p:sp>
        <p:nvSpPr>
          <p:cNvPr id="16" name="CuadroTexto 15"/>
          <p:cNvSpPr txBox="1"/>
          <p:nvPr/>
        </p:nvSpPr>
        <p:spPr>
          <a:xfrm>
            <a:off x="4509750" y="2864465"/>
            <a:ext cx="1687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15 días </a:t>
            </a:r>
            <a:r>
              <a:rPr lang="es-MX" sz="1200" dirty="0" err="1"/>
              <a:t>habiles</a:t>
            </a:r>
            <a:r>
              <a:rPr lang="es-MX" sz="1200" dirty="0"/>
              <a:t>*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3945226" y="2156214"/>
            <a:ext cx="991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b="1" dirty="0"/>
              <a:t>Paso 3</a:t>
            </a:r>
          </a:p>
        </p:txBody>
      </p:sp>
      <p:cxnSp>
        <p:nvCxnSpPr>
          <p:cNvPr id="19" name="Conector recto de flecha 18"/>
          <p:cNvCxnSpPr/>
          <p:nvPr/>
        </p:nvCxnSpPr>
        <p:spPr>
          <a:xfrm flipH="1">
            <a:off x="4447500" y="2531650"/>
            <a:ext cx="1" cy="10816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CuadroTexto 21"/>
          <p:cNvSpPr txBox="1"/>
          <p:nvPr/>
        </p:nvSpPr>
        <p:spPr>
          <a:xfrm>
            <a:off x="3601790" y="3660933"/>
            <a:ext cx="16871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Una vez emitida la autorización del Paso 2, el empleado extranjero solicita en el Consulado/Embajada de México una visa provisional para ingresar a México.</a:t>
            </a:r>
            <a:endParaRPr lang="es-MX" sz="1200" dirty="0"/>
          </a:p>
        </p:txBody>
      </p:sp>
      <p:sp>
        <p:nvSpPr>
          <p:cNvPr id="23" name="CuadroTexto 22"/>
          <p:cNvSpPr txBox="1"/>
          <p:nvPr/>
        </p:nvSpPr>
        <p:spPr>
          <a:xfrm>
            <a:off x="2648752" y="2862071"/>
            <a:ext cx="1687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15 días </a:t>
            </a:r>
            <a:r>
              <a:rPr lang="es-MX" sz="1200" dirty="0" err="1"/>
              <a:t>habiles</a:t>
            </a:r>
            <a:r>
              <a:rPr lang="es-MX" sz="1200" dirty="0"/>
              <a:t>*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5673140" y="2162318"/>
            <a:ext cx="991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b="1" dirty="0"/>
              <a:t>Paso 4</a:t>
            </a:r>
          </a:p>
        </p:txBody>
      </p:sp>
      <p:cxnSp>
        <p:nvCxnSpPr>
          <p:cNvPr id="25" name="Conector recto de flecha 24"/>
          <p:cNvCxnSpPr/>
          <p:nvPr/>
        </p:nvCxnSpPr>
        <p:spPr>
          <a:xfrm flipH="1">
            <a:off x="6259132" y="2529955"/>
            <a:ext cx="1" cy="10816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CuadroTexto 25"/>
          <p:cNvSpPr txBox="1"/>
          <p:nvPr/>
        </p:nvSpPr>
        <p:spPr>
          <a:xfrm>
            <a:off x="5339924" y="3619788"/>
            <a:ext cx="18867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El empleado extranjero ingresa a México con la "visa provisional" que será intercambiada/sustituida por una “tarjeta de residente temporal" (válida por 1 año)</a:t>
            </a:r>
            <a:endParaRPr lang="es-MX" sz="1200" dirty="0"/>
          </a:p>
        </p:txBody>
      </p:sp>
      <p:sp>
        <p:nvSpPr>
          <p:cNvPr id="27" name="CuadroTexto 26"/>
          <p:cNvSpPr txBox="1"/>
          <p:nvPr/>
        </p:nvSpPr>
        <p:spPr>
          <a:xfrm>
            <a:off x="6284889" y="2878365"/>
            <a:ext cx="1687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5 días </a:t>
            </a:r>
            <a:r>
              <a:rPr lang="es-MX" sz="1200" dirty="0" err="1"/>
              <a:t>habiles</a:t>
            </a:r>
            <a:r>
              <a:rPr lang="es-MX" sz="1200" dirty="0"/>
              <a:t>*</a:t>
            </a:r>
          </a:p>
        </p:txBody>
      </p:sp>
      <p:sp>
        <p:nvSpPr>
          <p:cNvPr id="28" name="CuadroTexto 27"/>
          <p:cNvSpPr txBox="1"/>
          <p:nvPr/>
        </p:nvSpPr>
        <p:spPr>
          <a:xfrm>
            <a:off x="7431104" y="2132831"/>
            <a:ext cx="991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b="1" dirty="0"/>
              <a:t>Paso 5</a:t>
            </a:r>
          </a:p>
        </p:txBody>
      </p:sp>
      <p:cxnSp>
        <p:nvCxnSpPr>
          <p:cNvPr id="29" name="Conector recto de flecha 28"/>
          <p:cNvCxnSpPr/>
          <p:nvPr/>
        </p:nvCxnSpPr>
        <p:spPr>
          <a:xfrm flipH="1">
            <a:off x="8055730" y="2531650"/>
            <a:ext cx="1" cy="10816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CuadroTexto 29"/>
          <p:cNvSpPr txBox="1"/>
          <p:nvPr/>
        </p:nvSpPr>
        <p:spPr>
          <a:xfrm>
            <a:off x="7226680" y="3635322"/>
            <a:ext cx="16871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El empleado extranjero obtiene su tarjeta de residente temporal (válido durante 1 año) en la oficina local de inmigración.</a:t>
            </a:r>
            <a:endParaRPr lang="es-MX" sz="1200" dirty="0"/>
          </a:p>
        </p:txBody>
      </p:sp>
      <p:sp>
        <p:nvSpPr>
          <p:cNvPr id="32" name="CuadroTexto 31"/>
          <p:cNvSpPr txBox="1"/>
          <p:nvPr/>
        </p:nvSpPr>
        <p:spPr>
          <a:xfrm>
            <a:off x="281187" y="6069384"/>
            <a:ext cx="695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i="1" dirty="0"/>
              <a:t>*Tiempo estimado</a:t>
            </a:r>
          </a:p>
        </p:txBody>
      </p:sp>
    </p:spTree>
    <p:extLst>
      <p:ext uri="{BB962C8B-B14F-4D97-AF65-F5344CB8AC3E}">
        <p14:creationId xmlns:p14="http://schemas.microsoft.com/office/powerpoint/2010/main" val="1501875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72849"/>
            <a:ext cx="8913813" cy="932188"/>
          </a:xfrm>
        </p:spPr>
        <p:txBody>
          <a:bodyPr>
            <a:noAutofit/>
          </a:bodyPr>
          <a:lstStyle/>
          <a:p>
            <a:r>
              <a:rPr lang="es-ES" sz="1800" b="1" dirty="0"/>
              <a:t>VISA.- Trámite en caso de que el extranjero sea asalariado y perciba su salario del extranjero.</a:t>
            </a:r>
            <a:endParaRPr lang="es-E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33718" y="6119446"/>
            <a:ext cx="723498" cy="562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Conector recto de flecha 6"/>
          <p:cNvCxnSpPr/>
          <p:nvPr/>
        </p:nvCxnSpPr>
        <p:spPr>
          <a:xfrm flipV="1">
            <a:off x="90152" y="2743200"/>
            <a:ext cx="8950817" cy="3863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uadroTexto 7"/>
          <p:cNvSpPr txBox="1"/>
          <p:nvPr/>
        </p:nvSpPr>
        <p:spPr>
          <a:xfrm>
            <a:off x="517296" y="2103785"/>
            <a:ext cx="991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b="1" dirty="0"/>
              <a:t>Paso 1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291655" y="3714573"/>
            <a:ext cx="16871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El extranjero en un consulado/embajada mexicano lo solicita visa provisional para trabajar en México</a:t>
            </a:r>
            <a:endParaRPr lang="es-MX" sz="12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3798876" y="2132831"/>
            <a:ext cx="991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b="1" dirty="0"/>
              <a:t>Paso 2</a:t>
            </a:r>
          </a:p>
        </p:txBody>
      </p:sp>
      <p:cxnSp>
        <p:nvCxnSpPr>
          <p:cNvPr id="13" name="Conector recto de flecha 12"/>
          <p:cNvCxnSpPr/>
          <p:nvPr/>
        </p:nvCxnSpPr>
        <p:spPr>
          <a:xfrm flipH="1">
            <a:off x="1013133" y="2559898"/>
            <a:ext cx="1" cy="10816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 flipH="1">
            <a:off x="4294712" y="2524465"/>
            <a:ext cx="1" cy="10816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3451145" y="3643908"/>
            <a:ext cx="1687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El extranjero con su visa provisional inicia un proceso de Intercambio en el Instituto Nacional </a:t>
            </a:r>
            <a:r>
              <a:rPr lang="es-ES" sz="1200"/>
              <a:t>de Migración</a:t>
            </a:r>
            <a:endParaRPr lang="es-MX" sz="1200" dirty="0"/>
          </a:p>
        </p:txBody>
      </p:sp>
      <p:sp>
        <p:nvSpPr>
          <p:cNvPr id="23" name="CuadroTexto 22"/>
          <p:cNvSpPr txBox="1"/>
          <p:nvPr/>
        </p:nvSpPr>
        <p:spPr>
          <a:xfrm>
            <a:off x="1135222" y="2878364"/>
            <a:ext cx="1687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10 días </a:t>
            </a:r>
            <a:r>
              <a:rPr lang="es-MX" sz="1200" dirty="0" err="1"/>
              <a:t>habiles</a:t>
            </a:r>
            <a:endParaRPr lang="es-MX" sz="1200" dirty="0"/>
          </a:p>
        </p:txBody>
      </p:sp>
      <p:sp>
        <p:nvSpPr>
          <p:cNvPr id="28" name="CuadroTexto 27"/>
          <p:cNvSpPr txBox="1"/>
          <p:nvPr/>
        </p:nvSpPr>
        <p:spPr>
          <a:xfrm>
            <a:off x="7110506" y="2087210"/>
            <a:ext cx="991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b="1" dirty="0"/>
              <a:t>Paso 3</a:t>
            </a:r>
          </a:p>
        </p:txBody>
      </p:sp>
      <p:cxnSp>
        <p:nvCxnSpPr>
          <p:cNvPr id="29" name="Conector recto de flecha 28"/>
          <p:cNvCxnSpPr/>
          <p:nvPr/>
        </p:nvCxnSpPr>
        <p:spPr>
          <a:xfrm flipH="1">
            <a:off x="7606343" y="2484482"/>
            <a:ext cx="1" cy="10816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CuadroTexto 29"/>
          <p:cNvSpPr txBox="1"/>
          <p:nvPr/>
        </p:nvSpPr>
        <p:spPr>
          <a:xfrm>
            <a:off x="6762775" y="3711402"/>
            <a:ext cx="1687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El extranjero obtiene su tarjeta de residente temporal (1 año)</a:t>
            </a:r>
            <a:endParaRPr lang="es-MX" sz="1200" dirty="0"/>
          </a:p>
        </p:txBody>
      </p:sp>
      <p:sp>
        <p:nvSpPr>
          <p:cNvPr id="31" name="CuadroTexto 30"/>
          <p:cNvSpPr txBox="1"/>
          <p:nvPr/>
        </p:nvSpPr>
        <p:spPr>
          <a:xfrm>
            <a:off x="4909680" y="2916961"/>
            <a:ext cx="1687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5 días </a:t>
            </a:r>
            <a:r>
              <a:rPr lang="es-MX" sz="1200" dirty="0" err="1"/>
              <a:t>habiles</a:t>
            </a:r>
            <a:endParaRPr lang="es-MX" sz="1200" dirty="0"/>
          </a:p>
        </p:txBody>
      </p:sp>
      <p:sp>
        <p:nvSpPr>
          <p:cNvPr id="16" name="CuadroTexto 15"/>
          <p:cNvSpPr txBox="1"/>
          <p:nvPr/>
        </p:nvSpPr>
        <p:spPr>
          <a:xfrm>
            <a:off x="281187" y="6069384"/>
            <a:ext cx="695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i="1" dirty="0"/>
              <a:t>*</a:t>
            </a:r>
            <a:r>
              <a:rPr lang="es-MX" sz="1200" i="1" dirty="0" err="1"/>
              <a:t>Estimated</a:t>
            </a:r>
            <a:r>
              <a:rPr lang="es-MX" sz="1200" i="1" dirty="0"/>
              <a:t> timeline</a:t>
            </a:r>
          </a:p>
        </p:txBody>
      </p:sp>
    </p:spTree>
    <p:extLst>
      <p:ext uri="{BB962C8B-B14F-4D97-AF65-F5344CB8AC3E}">
        <p14:creationId xmlns:p14="http://schemas.microsoft.com/office/powerpoint/2010/main" val="2923074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11188" y="-7669"/>
            <a:ext cx="8101012" cy="62896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algn="ctr" defTabSz="91440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ct val="70000"/>
              <a:defRPr/>
            </a:pPr>
            <a:endParaRPr lang="en-US" sz="600" b="1" dirty="0">
              <a:latin typeface="+mn-lt"/>
              <a:cs typeface="+mn-cs"/>
            </a:endParaRPr>
          </a:p>
          <a:p>
            <a:pPr marL="274320" indent="-274320" algn="ctr" defTabSz="91440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ct val="70000"/>
              <a:defRPr/>
            </a:pPr>
            <a:endParaRPr lang="en-US" sz="600" b="1" dirty="0">
              <a:latin typeface="+mn-lt"/>
              <a:cs typeface="+mn-cs"/>
            </a:endParaRPr>
          </a:p>
          <a:p>
            <a:pPr marL="274320" indent="-274320" algn="ctr" defTabSz="91440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ct val="70000"/>
              <a:defRPr/>
            </a:pPr>
            <a:r>
              <a:rPr lang="en-US" sz="600" b="1" dirty="0">
                <a:latin typeface="+mn-lt"/>
                <a:cs typeface="+mn-cs"/>
              </a:rPr>
              <a:t>     </a:t>
            </a:r>
          </a:p>
          <a:p>
            <a:pPr marL="274320" indent="-274320" algn="ctr" defTabSz="91440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ct val="70000"/>
              <a:defRPr/>
            </a:pPr>
            <a:endParaRPr lang="en-US" sz="300" b="1" dirty="0">
              <a:latin typeface="+mn-lt"/>
              <a:cs typeface="+mn-cs"/>
            </a:endParaRPr>
          </a:p>
          <a:p>
            <a:pPr marL="274320" indent="-274320" algn="ctr" defTabSz="91440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ct val="70000"/>
              <a:defRPr/>
            </a:pPr>
            <a:endParaRPr lang="en-US" sz="300" b="1" dirty="0">
              <a:latin typeface="+mn-lt"/>
              <a:cs typeface="+mn-cs"/>
            </a:endParaRPr>
          </a:p>
          <a:p>
            <a:pPr marL="274320" indent="-274320" algn="ctr" defTabSz="91440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ct val="70000"/>
              <a:defRPr/>
            </a:pPr>
            <a:r>
              <a:rPr lang="en-US" sz="2400" b="1" dirty="0">
                <a:latin typeface="+mn-lt"/>
                <a:cs typeface="+mn-cs"/>
              </a:rPr>
              <a:t>   </a:t>
            </a:r>
          </a:p>
          <a:p>
            <a:pPr marL="274320" indent="-274320" algn="ctr" defTabSz="91440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ct val="70000"/>
              <a:defRPr/>
            </a:pPr>
            <a:endParaRPr lang="en-US" sz="2400" b="1" dirty="0">
              <a:latin typeface="+mn-lt"/>
              <a:cs typeface="+mn-cs"/>
            </a:endParaRPr>
          </a:p>
          <a:p>
            <a:pPr marL="274320" indent="-274320" algn="ctr" defTabSz="91440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ct val="70000"/>
              <a:defRPr/>
            </a:pPr>
            <a:endParaRPr lang="en-US" sz="2400" b="1" dirty="0">
              <a:latin typeface="+mn-lt"/>
              <a:cs typeface="+mn-cs"/>
            </a:endParaRPr>
          </a:p>
          <a:p>
            <a:pPr marL="274320" indent="-274320" algn="ctr" defTabSz="91440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ct val="70000"/>
              <a:defRPr/>
            </a:pPr>
            <a:r>
              <a:rPr lang="en-US" sz="6400" b="1" dirty="0">
                <a:latin typeface="+mn-lt"/>
                <a:cs typeface="+mn-cs"/>
              </a:rPr>
              <a:t> </a:t>
            </a:r>
            <a:endParaRPr lang="en-US" sz="2400" dirty="0">
              <a:latin typeface="+mn-lt"/>
              <a:cs typeface="+mn-cs"/>
            </a:endParaRPr>
          </a:p>
          <a:p>
            <a:pPr marL="274320" indent="-274320" algn="ctr" defTabSz="91440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ct val="70000"/>
              <a:defRPr/>
            </a:pPr>
            <a:br>
              <a:rPr lang="en-US" sz="2400" dirty="0">
                <a:latin typeface="+mn-lt"/>
                <a:cs typeface="+mn-cs"/>
              </a:rPr>
            </a:br>
            <a:endParaRPr lang="en-US" sz="2400" dirty="0">
              <a:latin typeface="+mn-lt"/>
              <a:cs typeface="+mn-cs"/>
            </a:endParaRPr>
          </a:p>
          <a:p>
            <a:pPr marL="274320" indent="-274320" algn="ctr" defTabSz="91440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ct val="70000"/>
              <a:defRPr/>
            </a:pPr>
            <a:endParaRPr lang="en-US" sz="2400" b="1" dirty="0">
              <a:latin typeface="+mn-lt"/>
              <a:cs typeface="+mn-cs"/>
            </a:endParaRPr>
          </a:p>
          <a:p>
            <a:pPr marL="274320" indent="-274320" algn="ctr" defTabSz="91440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ct val="70000"/>
              <a:defRPr/>
            </a:pPr>
            <a:r>
              <a:rPr lang="en-US" sz="2400" b="1" dirty="0">
                <a:latin typeface="+mn-lt"/>
                <a:cs typeface="+mn-cs"/>
              </a:rPr>
              <a:t>        </a:t>
            </a:r>
            <a:endParaRPr lang="es-MX" sz="2400" dirty="0">
              <a:latin typeface="+mn-lt"/>
              <a:cs typeface="+mn-cs"/>
            </a:endParaRPr>
          </a:p>
        </p:txBody>
      </p:sp>
      <p:pic>
        <p:nvPicPr>
          <p:cNvPr id="3481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16126" y="302029"/>
            <a:ext cx="1763712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Marcador de número de diapositiva 1"/>
          <p:cNvSpPr>
            <a:spLocks noGrp="1"/>
          </p:cNvSpPr>
          <p:nvPr>
            <p:ph type="sldNum" sz="quarter" idx="12"/>
          </p:nvPr>
        </p:nvSpPr>
        <p:spPr bwMode="auto">
          <a:xfrm>
            <a:off x="0" y="6484938"/>
            <a:ext cx="4572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406AF2E1-7DD4-4652-88F7-C801A92242B9}" type="slidenum">
              <a:rPr lang="en-US" altLang="es-MX"/>
              <a:pPr/>
              <a:t>9</a:t>
            </a:fld>
            <a:endParaRPr lang="en-US" altLang="es-MX" dirty="0"/>
          </a:p>
        </p:txBody>
      </p:sp>
      <p:pic>
        <p:nvPicPr>
          <p:cNvPr id="1026" name="Picture 2" descr="Miller, Canfield, Paddock and Stone, P.L.C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5068" y="464511"/>
            <a:ext cx="2247900" cy="81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214604" y="776381"/>
            <a:ext cx="1980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+mj-lt"/>
              </a:rPr>
              <a:t>Presentado por: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3510424" y="748672"/>
            <a:ext cx="2386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+mj-lt"/>
              </a:rPr>
              <a:t>en asociación con: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2495582" y="2441709"/>
            <a:ext cx="403831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latin typeface="+mj-lt"/>
              </a:rPr>
              <a:t>Miguel Ángel Valdés Faz (</a:t>
            </a:r>
            <a:r>
              <a:rPr lang="es-MX" sz="1400" u="sng" dirty="0">
                <a:latin typeface="+mj-lt"/>
                <a:hlinkClick r:id="rId4"/>
              </a:rPr>
              <a:t>mvaldes@avmlaw.mx</a:t>
            </a:r>
            <a:r>
              <a:rPr lang="es-MX" sz="1400" b="1" dirty="0">
                <a:latin typeface="+mj-lt"/>
              </a:rPr>
              <a:t>)</a:t>
            </a:r>
          </a:p>
          <a:p>
            <a:pPr algn="ctr"/>
            <a:endParaRPr lang="es-MX" sz="1400" b="1" dirty="0">
              <a:latin typeface="+mj-lt"/>
            </a:endParaRPr>
          </a:p>
          <a:p>
            <a:pPr algn="ctr"/>
            <a:r>
              <a:rPr lang="es-MX" sz="1400" b="1" dirty="0">
                <a:latin typeface="+mj-lt"/>
              </a:rPr>
              <a:t>Daniel  Jesus Buenfil Lozano</a:t>
            </a:r>
          </a:p>
          <a:p>
            <a:pPr algn="ctr"/>
            <a:r>
              <a:rPr lang="es-MX" sz="1400" b="1" dirty="0">
                <a:latin typeface="+mj-lt"/>
              </a:rPr>
              <a:t>(dbuenfil@avmlaw.mx)</a:t>
            </a:r>
          </a:p>
          <a:p>
            <a:pPr algn="ctr"/>
            <a:r>
              <a:rPr lang="es-MX" sz="1400" b="1" dirty="0">
                <a:latin typeface="+mj-lt"/>
              </a:rPr>
              <a:t>                     </a:t>
            </a:r>
            <a:endParaRPr lang="es-MX" sz="1400" dirty="0">
              <a:latin typeface="+mj-lt"/>
            </a:endParaRPr>
          </a:p>
          <a:p>
            <a:pPr algn="ctr"/>
            <a:r>
              <a:rPr lang="es-MX" sz="1400" b="1" i="1" dirty="0" err="1">
                <a:latin typeface="+mj-lt"/>
              </a:rPr>
              <a:t>AVM’s</a:t>
            </a:r>
            <a:r>
              <a:rPr lang="es-MX" sz="1400" b="1" i="1" dirty="0">
                <a:latin typeface="+mj-lt"/>
              </a:rPr>
              <a:t> Monterrey Office</a:t>
            </a:r>
          </a:p>
          <a:p>
            <a:pPr algn="ctr"/>
            <a:r>
              <a:rPr lang="es-MX" sz="1400" i="1" dirty="0">
                <a:latin typeface="+mj-lt"/>
              </a:rPr>
              <a:t>Avenida Ricardo Margain Zozaya # 315, Colonia Santa Engracia, Piso 3, Oficina A, Torre CHROMA, San Pedro Garza García, Nuevo León, México, C.P. 66267</a:t>
            </a:r>
          </a:p>
          <a:p>
            <a:pPr algn="ctr"/>
            <a:endParaRPr lang="es-MX" sz="1400" i="1" dirty="0">
              <a:latin typeface="+mj-lt"/>
            </a:endParaRPr>
          </a:p>
          <a:p>
            <a:pPr algn="ctr"/>
            <a:r>
              <a:rPr lang="es-MX" sz="1400" b="1" i="1" dirty="0" err="1">
                <a:latin typeface="+mj-lt"/>
              </a:rPr>
              <a:t>AVM’s</a:t>
            </a:r>
            <a:r>
              <a:rPr lang="es-MX" sz="1400" b="1" i="1" dirty="0">
                <a:latin typeface="+mj-lt"/>
              </a:rPr>
              <a:t> Saltillo Office</a:t>
            </a:r>
          </a:p>
          <a:p>
            <a:pPr algn="ctr"/>
            <a:r>
              <a:rPr lang="es-MX" sz="1400" i="1" dirty="0" err="1">
                <a:latin typeface="+mj-lt"/>
              </a:rPr>
              <a:t>Periferico</a:t>
            </a:r>
            <a:r>
              <a:rPr lang="es-MX" sz="1400" i="1" dirty="0">
                <a:latin typeface="+mj-lt"/>
              </a:rPr>
              <a:t> Luis Echeverría #443</a:t>
            </a:r>
          </a:p>
          <a:p>
            <a:pPr algn="ctr"/>
            <a:r>
              <a:rPr lang="es-MX" sz="1400" i="1" dirty="0">
                <a:latin typeface="+mj-lt"/>
              </a:rPr>
              <a:t>Torre Elite, Piso 9-4</a:t>
            </a:r>
          </a:p>
          <a:p>
            <a:pPr algn="ctr"/>
            <a:r>
              <a:rPr lang="es-MX" sz="1400" i="1" dirty="0">
                <a:latin typeface="+mj-lt"/>
              </a:rPr>
              <a:t>Col. República Poniente, Saltillo, Coahuila</a:t>
            </a:r>
            <a:endParaRPr lang="es-MX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10090016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sonalizado 1">
      <a:dk1>
        <a:sysClr val="windowText" lastClr="000000"/>
      </a:dk1>
      <a:lt1>
        <a:sysClr val="window" lastClr="FFFFFF"/>
      </a:lt1>
      <a:dk2>
        <a:srgbClr val="09213B"/>
      </a:dk2>
      <a:lt2>
        <a:srgbClr val="BFBFBF"/>
      </a:lt2>
      <a:accent1>
        <a:srgbClr val="D0511A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ersonalizado 1">
    <a:dk1>
      <a:sysClr val="windowText" lastClr="000000"/>
    </a:dk1>
    <a:lt1>
      <a:sysClr val="window" lastClr="FFFFFF"/>
    </a:lt1>
    <a:dk2>
      <a:srgbClr val="09213B"/>
    </a:dk2>
    <a:lt2>
      <a:srgbClr val="BFBFBF"/>
    </a:lt2>
    <a:accent1>
      <a:srgbClr val="D0511A"/>
    </a:accent1>
    <a:accent2>
      <a:srgbClr val="244A58"/>
    </a:accent2>
    <a:accent3>
      <a:srgbClr val="E2751D"/>
    </a:accent3>
    <a:accent4>
      <a:srgbClr val="FFB400"/>
    </a:accent4>
    <a:accent5>
      <a:srgbClr val="7EB606"/>
    </a:accent5>
    <a:accent6>
      <a:srgbClr val="C00000"/>
    </a:accent6>
    <a:hlink>
      <a:srgbClr val="7030A0"/>
    </a:hlink>
    <a:folHlink>
      <a:srgbClr val="00B0F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241CA98A0E2984ABFB6F637485CDC02" ma:contentTypeVersion="0" ma:contentTypeDescription="Crear nuevo documento." ma:contentTypeScope="" ma:versionID="023b4f1c8e2a9ca5466bfd1fc6cd7a7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bd35cb3850d6022a510c23d8250214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5EE7628E-0E6D-42DD-80A5-FDE8D55F40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69635FD-AE40-473A-ACC5-EC09C9569D48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DC1420A4-1084-45E6-A029-D4D9B5FE2F27}">
  <ds:schemaRefs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33001</TotalTime>
  <Words>1321</Words>
  <Application>Microsoft Office PowerPoint</Application>
  <PresentationFormat>Letter Paper (8.5x11 in)</PresentationFormat>
  <Paragraphs>232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Wingdings 2</vt:lpstr>
      <vt:lpstr>Perception</vt:lpstr>
      <vt:lpstr>“Haciendo negocios en México”</vt:lpstr>
      <vt:lpstr>PASOS PARA INCORPORAR UNA EMPRESA LOCAL/MEXICANA CON INVERSIONISTAS EXTRANJEROS </vt:lpstr>
      <vt:lpstr>COMPRA O ARRENDAMIENTO DE UN BIEN INMUEBLE©  </vt:lpstr>
      <vt:lpstr>PERMISOS, LICENCIAS Y/O AUTORIZACIONES INICIALES REQUERIDAS al adquirir un bien inmueble Y CONSTRUIR UNA INSTALACIÓN e INICIAR OPERACIONES EN MÉXICO ©   </vt:lpstr>
      <vt:lpstr>PROGRAMA IMMEX (IMMEX ESTÁNDAR).</vt:lpstr>
      <vt:lpstr>Certificación del IVA.</vt:lpstr>
      <vt:lpstr>VISA.- Trámite cuando el extranjero es empleado y recibe su salario de una empresa mexicana.</vt:lpstr>
      <vt:lpstr>VISA.- Trámite en caso de que el extranjero sea asalariado y perciba su salario del extranjero.</vt:lpstr>
      <vt:lpstr>PowerPoint Presentation</vt:lpstr>
    </vt:vector>
  </TitlesOfParts>
  <LinksUpToDate>false</LinksUpToDate>
  <SharedDoc>false</SharedDoc>
  <HyperlinkBase> 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AGORA Evaluación ambiental</dc:title>
  <dc:creator>LUISPC</dc:creator>
  <cp:lastModifiedBy>Carolina Garza</cp:lastModifiedBy>
  <cp:revision>475</cp:revision>
  <cp:lastPrinted>2023-11-17T00:04:12Z</cp:lastPrinted>
  <dcterms:created xsi:type="dcterms:W3CDTF">2013-01-23T16:53:11Z</dcterms:created>
  <dcterms:modified xsi:type="dcterms:W3CDTF">2023-11-17T00:28:33Z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MyDocuments">
    <vt:lpwstr>1</vt:lpwstr>
  </property>
</Properties>
</file>